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1" r:id="rId3"/>
    <p:sldId id="314" r:id="rId4"/>
    <p:sldId id="322" r:id="rId5"/>
    <p:sldId id="344" r:id="rId6"/>
    <p:sldId id="325" r:id="rId7"/>
    <p:sldId id="369" r:id="rId8"/>
    <p:sldId id="370" r:id="rId9"/>
    <p:sldId id="371" r:id="rId10"/>
    <p:sldId id="372" r:id="rId11"/>
    <p:sldId id="373" r:id="rId12"/>
    <p:sldId id="297" r:id="rId13"/>
    <p:sldId id="298" r:id="rId14"/>
    <p:sldId id="361" r:id="rId15"/>
    <p:sldId id="316" r:id="rId16"/>
    <p:sldId id="339" r:id="rId17"/>
    <p:sldId id="362" r:id="rId18"/>
    <p:sldId id="306" r:id="rId19"/>
    <p:sldId id="341" r:id="rId20"/>
    <p:sldId id="363" r:id="rId21"/>
    <p:sldId id="317" r:id="rId22"/>
    <p:sldId id="323" r:id="rId23"/>
    <p:sldId id="364" r:id="rId24"/>
    <p:sldId id="319" r:id="rId25"/>
    <p:sldId id="342" r:id="rId26"/>
    <p:sldId id="343" r:id="rId27"/>
    <p:sldId id="365" r:id="rId28"/>
    <p:sldId id="313" r:id="rId29"/>
    <p:sldId id="345" r:id="rId30"/>
    <p:sldId id="346" r:id="rId31"/>
    <p:sldId id="347" r:id="rId32"/>
    <p:sldId id="366" r:id="rId33"/>
    <p:sldId id="348" r:id="rId34"/>
    <p:sldId id="349" r:id="rId35"/>
    <p:sldId id="350" r:id="rId36"/>
    <p:sldId id="367" r:id="rId37"/>
    <p:sldId id="302" r:id="rId38"/>
    <p:sldId id="333" r:id="rId39"/>
    <p:sldId id="334" r:id="rId40"/>
    <p:sldId id="335" r:id="rId41"/>
    <p:sldId id="336" r:id="rId42"/>
    <p:sldId id="337" r:id="rId43"/>
    <p:sldId id="338" r:id="rId44"/>
    <p:sldId id="368" r:id="rId45"/>
    <p:sldId id="307" r:id="rId4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6633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forms/cUg1RZREmS" TargetMode="External"/><Relationship Id="rId2" Type="http://schemas.openxmlformats.org/officeDocument/2006/relationships/hyperlink" Target="http://goo.gl/forms/Yo21g2aPDH" TargetMode="External"/><Relationship Id="rId1" Type="http://schemas.openxmlformats.org/officeDocument/2006/relationships/hyperlink" Target="http://goo.gl/forms/MD3f6WbdA8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forms/cUg1RZREmS" TargetMode="External"/><Relationship Id="rId2" Type="http://schemas.openxmlformats.org/officeDocument/2006/relationships/hyperlink" Target="http://goo.gl/forms/Yo21g2aPDH" TargetMode="External"/><Relationship Id="rId1" Type="http://schemas.openxmlformats.org/officeDocument/2006/relationships/hyperlink" Target="http://goo.gl/forms/MD3f6WbdA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B34E3-AB6D-4434-96F0-7AFEE8F67843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F013BCD5-820E-4904-9932-E295C7A35758}">
      <dgm:prSet phldrT="[Texto]"/>
      <dgm:spPr/>
      <dgm:t>
        <a:bodyPr/>
        <a:lstStyle/>
        <a:p>
          <a:r>
            <a:rPr lang="es-CO" b="1" dirty="0" smtClean="0"/>
            <a:t>CONSTRUCCIÓN DE ESQUEMAS (Perfiles ocupacionales) </a:t>
          </a:r>
          <a:endParaRPr lang="es-CO" b="1" dirty="0"/>
        </a:p>
      </dgm:t>
    </dgm:pt>
    <dgm:pt modelId="{6CB95F2E-EA02-47F7-B744-3C7B6543104B}" type="parTrans" cxnId="{21336A1D-1762-402B-BD13-2C98665028C7}">
      <dgm:prSet/>
      <dgm:spPr/>
      <dgm:t>
        <a:bodyPr/>
        <a:lstStyle/>
        <a:p>
          <a:endParaRPr lang="es-CO" b="1"/>
        </a:p>
      </dgm:t>
    </dgm:pt>
    <dgm:pt modelId="{B0BDCDCE-A406-4F73-9A9F-E79620458517}" type="sibTrans" cxnId="{21336A1D-1762-402B-BD13-2C98665028C7}">
      <dgm:prSet/>
      <dgm:spPr/>
      <dgm:t>
        <a:bodyPr/>
        <a:lstStyle/>
        <a:p>
          <a:endParaRPr lang="es-CO" b="1"/>
        </a:p>
      </dgm:t>
    </dgm:pt>
    <dgm:pt modelId="{023E121C-3441-40AF-A252-6B9556A82823}">
      <dgm:prSet phldrT="[Texto]"/>
      <dgm:spPr/>
      <dgm:t>
        <a:bodyPr/>
        <a:lstStyle/>
        <a:p>
          <a:r>
            <a:rPr lang="es-CO" b="1" dirty="0" smtClean="0"/>
            <a:t>EVALUACIÓN POR ESQUEMAS EN SECTORES REGULADOS</a:t>
          </a:r>
          <a:endParaRPr lang="es-CO" b="1" dirty="0"/>
        </a:p>
      </dgm:t>
    </dgm:pt>
    <dgm:pt modelId="{8D3AB774-C23C-490D-BC54-325FB6C52F2D}" type="parTrans" cxnId="{CA2AF529-8B3F-4E05-B6AA-C535B988BBB3}">
      <dgm:prSet/>
      <dgm:spPr/>
      <dgm:t>
        <a:bodyPr/>
        <a:lstStyle/>
        <a:p>
          <a:endParaRPr lang="es-CO" b="1"/>
        </a:p>
      </dgm:t>
    </dgm:pt>
    <dgm:pt modelId="{3D03971A-6C23-4D10-8925-FC1322E3F50D}" type="sibTrans" cxnId="{CA2AF529-8B3F-4E05-B6AA-C535B988BBB3}">
      <dgm:prSet/>
      <dgm:spPr/>
      <dgm:t>
        <a:bodyPr/>
        <a:lstStyle/>
        <a:p>
          <a:endParaRPr lang="es-CO" b="1"/>
        </a:p>
      </dgm:t>
    </dgm:pt>
    <dgm:pt modelId="{FBEF3AEC-C286-401C-8D68-B8E24A48369F}">
      <dgm:prSet phldrT="[Texto]" custT="1"/>
      <dgm:spPr/>
      <dgm:t>
        <a:bodyPr/>
        <a:lstStyle/>
        <a:p>
          <a:r>
            <a:rPr lang="es-CO" sz="2000" b="1" dirty="0" smtClean="0"/>
            <a:t>ACREDITACIÓN </a:t>
          </a:r>
          <a:endParaRPr lang="es-CO" sz="2000" b="1" dirty="0"/>
        </a:p>
      </dgm:t>
    </dgm:pt>
    <dgm:pt modelId="{86B0F34F-1F6A-4AD9-953A-21804F679993}" type="parTrans" cxnId="{EBA065A2-9981-461B-A6A4-FB914D690B96}">
      <dgm:prSet/>
      <dgm:spPr/>
      <dgm:t>
        <a:bodyPr/>
        <a:lstStyle/>
        <a:p>
          <a:endParaRPr lang="es-CO" b="1"/>
        </a:p>
      </dgm:t>
    </dgm:pt>
    <dgm:pt modelId="{1B68FE5A-7C5D-4126-A4A3-B5F8E39CF16F}" type="sibTrans" cxnId="{EBA065A2-9981-461B-A6A4-FB914D690B96}">
      <dgm:prSet/>
      <dgm:spPr/>
      <dgm:t>
        <a:bodyPr/>
        <a:lstStyle/>
        <a:p>
          <a:endParaRPr lang="es-CO" b="1"/>
        </a:p>
      </dgm:t>
    </dgm:pt>
    <dgm:pt modelId="{D0E289F0-54E6-47D9-879B-BBD3491921E4}" type="pres">
      <dgm:prSet presAssocID="{80DB34E3-AB6D-4434-96F0-7AFEE8F6784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CD43591-0233-4000-8F12-8E2733989BF5}" type="pres">
      <dgm:prSet presAssocID="{F013BCD5-820E-4904-9932-E295C7A3575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B2AA674-6F5F-4A6C-8AA5-8C82FC47A608}" type="pres">
      <dgm:prSet presAssocID="{B0BDCDCE-A406-4F73-9A9F-E79620458517}" presName="sibTrans" presStyleCnt="0"/>
      <dgm:spPr/>
    </dgm:pt>
    <dgm:pt modelId="{11412416-0E79-410A-84FB-A031D190AAF4}" type="pres">
      <dgm:prSet presAssocID="{023E121C-3441-40AF-A252-6B9556A8282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60554CC-584C-4DCC-A75D-BC843BAAE4D9}" type="pres">
      <dgm:prSet presAssocID="{3D03971A-6C23-4D10-8925-FC1322E3F50D}" presName="sibTrans" presStyleCnt="0"/>
      <dgm:spPr/>
    </dgm:pt>
    <dgm:pt modelId="{F8EB0ED3-2E4E-4E7D-B17D-B1F1A3FD5524}" type="pres">
      <dgm:prSet presAssocID="{FBEF3AEC-C286-401C-8D68-B8E24A48369F}" presName="node" presStyleLbl="node1" presStyleIdx="2" presStyleCnt="3" custLinFactNeighborX="513" custLinFactNeighborY="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BA065A2-9981-461B-A6A4-FB914D690B96}" srcId="{80DB34E3-AB6D-4434-96F0-7AFEE8F67843}" destId="{FBEF3AEC-C286-401C-8D68-B8E24A48369F}" srcOrd="2" destOrd="0" parTransId="{86B0F34F-1F6A-4AD9-953A-21804F679993}" sibTransId="{1B68FE5A-7C5D-4126-A4A3-B5F8E39CF16F}"/>
    <dgm:cxn modelId="{B44783F6-1E81-4225-A562-16C49DC76565}" type="presOf" srcId="{80DB34E3-AB6D-4434-96F0-7AFEE8F67843}" destId="{D0E289F0-54E6-47D9-879B-BBD3491921E4}" srcOrd="0" destOrd="0" presId="urn:microsoft.com/office/officeart/2005/8/layout/hList6"/>
    <dgm:cxn modelId="{21336A1D-1762-402B-BD13-2C98665028C7}" srcId="{80DB34E3-AB6D-4434-96F0-7AFEE8F67843}" destId="{F013BCD5-820E-4904-9932-E295C7A35758}" srcOrd="0" destOrd="0" parTransId="{6CB95F2E-EA02-47F7-B744-3C7B6543104B}" sibTransId="{B0BDCDCE-A406-4F73-9A9F-E79620458517}"/>
    <dgm:cxn modelId="{1F885AF2-5492-4C47-9A20-C5BFEF913F79}" type="presOf" srcId="{F013BCD5-820E-4904-9932-E295C7A35758}" destId="{2CD43591-0233-4000-8F12-8E2733989BF5}" srcOrd="0" destOrd="0" presId="urn:microsoft.com/office/officeart/2005/8/layout/hList6"/>
    <dgm:cxn modelId="{6205049F-78DB-465F-8D78-AC196AC7AD4C}" type="presOf" srcId="{FBEF3AEC-C286-401C-8D68-B8E24A48369F}" destId="{F8EB0ED3-2E4E-4E7D-B17D-B1F1A3FD5524}" srcOrd="0" destOrd="0" presId="urn:microsoft.com/office/officeart/2005/8/layout/hList6"/>
    <dgm:cxn modelId="{CA2AF529-8B3F-4E05-B6AA-C535B988BBB3}" srcId="{80DB34E3-AB6D-4434-96F0-7AFEE8F67843}" destId="{023E121C-3441-40AF-A252-6B9556A82823}" srcOrd="1" destOrd="0" parTransId="{8D3AB774-C23C-490D-BC54-325FB6C52F2D}" sibTransId="{3D03971A-6C23-4D10-8925-FC1322E3F50D}"/>
    <dgm:cxn modelId="{7B884F29-6B64-4696-AD73-77BF96260269}" type="presOf" srcId="{023E121C-3441-40AF-A252-6B9556A82823}" destId="{11412416-0E79-410A-84FB-A031D190AAF4}" srcOrd="0" destOrd="0" presId="urn:microsoft.com/office/officeart/2005/8/layout/hList6"/>
    <dgm:cxn modelId="{F9F3ACCF-B65B-49D1-BBD1-F88A8AC4F742}" type="presParOf" srcId="{D0E289F0-54E6-47D9-879B-BBD3491921E4}" destId="{2CD43591-0233-4000-8F12-8E2733989BF5}" srcOrd="0" destOrd="0" presId="urn:microsoft.com/office/officeart/2005/8/layout/hList6"/>
    <dgm:cxn modelId="{39963AE9-C0C1-4AAB-936B-C7E92613E315}" type="presParOf" srcId="{D0E289F0-54E6-47D9-879B-BBD3491921E4}" destId="{6B2AA674-6F5F-4A6C-8AA5-8C82FC47A608}" srcOrd="1" destOrd="0" presId="urn:microsoft.com/office/officeart/2005/8/layout/hList6"/>
    <dgm:cxn modelId="{71290A02-03E0-40CF-BBD5-AF4075335C27}" type="presParOf" srcId="{D0E289F0-54E6-47D9-879B-BBD3491921E4}" destId="{11412416-0E79-410A-84FB-A031D190AAF4}" srcOrd="2" destOrd="0" presId="urn:microsoft.com/office/officeart/2005/8/layout/hList6"/>
    <dgm:cxn modelId="{C3A0FBEE-3C6F-4AE7-9F74-F638A3B607EA}" type="presParOf" srcId="{D0E289F0-54E6-47D9-879B-BBD3491921E4}" destId="{960554CC-584C-4DCC-A75D-BC843BAAE4D9}" srcOrd="3" destOrd="0" presId="urn:microsoft.com/office/officeart/2005/8/layout/hList6"/>
    <dgm:cxn modelId="{082A729A-B7AD-4267-B264-2DDE6790974E}" type="presParOf" srcId="{D0E289F0-54E6-47D9-879B-BBD3491921E4}" destId="{F8EB0ED3-2E4E-4E7D-B17D-B1F1A3FD552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15E95-2485-4A24-9B0D-840FF4C8269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9E772B5-0280-4D19-8663-ED49601307A1}">
      <dgm:prSet phldrT="[Texto]" custT="1"/>
      <dgm:spPr/>
      <dgm:t>
        <a:bodyPr/>
        <a:lstStyle/>
        <a:p>
          <a:r>
            <a:rPr lang="es-ES" sz="1600" dirty="0" smtClean="0"/>
            <a:t>NUEVA ESTRUCTURA</a:t>
          </a:r>
          <a:br>
            <a:rPr lang="es-ES" sz="1600" dirty="0" smtClean="0"/>
          </a:br>
          <a:r>
            <a:rPr lang="es-ES" sz="1600" dirty="0" smtClean="0"/>
            <a:t>Se conformará staff de líderes regionales que coordinarán la ejecución del proceso de Evaluación de Competencias Laborales; adicionalmente, los líderes de los centros con vinculación como contratistas ejercerán funciones de evaluador y apoyarán al staff regional en la gestión del proceso.</a:t>
          </a:r>
          <a:endParaRPr lang="es-CO" sz="1600" dirty="0"/>
        </a:p>
      </dgm:t>
    </dgm:pt>
    <dgm:pt modelId="{8875C96C-6503-4FE5-A3C2-47C0F190E3D5}" type="parTrans" cxnId="{0D348567-A149-4131-9D14-C862B396135E}">
      <dgm:prSet/>
      <dgm:spPr/>
      <dgm:t>
        <a:bodyPr/>
        <a:lstStyle/>
        <a:p>
          <a:endParaRPr lang="es-CO"/>
        </a:p>
      </dgm:t>
    </dgm:pt>
    <dgm:pt modelId="{BCF0DA9F-5B90-4358-8E96-13A587ADCE21}" type="sibTrans" cxnId="{0D348567-A149-4131-9D14-C862B396135E}">
      <dgm:prSet/>
      <dgm:spPr/>
      <dgm:t>
        <a:bodyPr/>
        <a:lstStyle/>
        <a:p>
          <a:endParaRPr lang="es-CO"/>
        </a:p>
      </dgm:t>
    </dgm:pt>
    <dgm:pt modelId="{01A049EF-10CB-4158-B778-E7824A694588}" type="pres">
      <dgm:prSet presAssocID="{B9B15E95-2485-4A24-9B0D-840FF4C8269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7B0A81E-0266-4DFC-85E5-0800D156F4EB}" type="pres">
      <dgm:prSet presAssocID="{49E772B5-0280-4D19-8663-ED49601307A1}" presName="node" presStyleLbl="node1" presStyleIdx="0" presStyleCnt="1" custScaleY="14620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A048AB8-0F9B-4ECB-BCEF-F0190AB8E0A9}" type="presOf" srcId="{B9B15E95-2485-4A24-9B0D-840FF4C8269A}" destId="{01A049EF-10CB-4158-B778-E7824A694588}" srcOrd="0" destOrd="0" presId="urn:microsoft.com/office/officeart/2005/8/layout/default"/>
    <dgm:cxn modelId="{0D348567-A149-4131-9D14-C862B396135E}" srcId="{B9B15E95-2485-4A24-9B0D-840FF4C8269A}" destId="{49E772B5-0280-4D19-8663-ED49601307A1}" srcOrd="0" destOrd="0" parTransId="{8875C96C-6503-4FE5-A3C2-47C0F190E3D5}" sibTransId="{BCF0DA9F-5B90-4358-8E96-13A587ADCE21}"/>
    <dgm:cxn modelId="{570432F3-C965-41A9-BAD7-0C8F1423A2C4}" type="presOf" srcId="{49E772B5-0280-4D19-8663-ED49601307A1}" destId="{17B0A81E-0266-4DFC-85E5-0800D156F4EB}" srcOrd="0" destOrd="0" presId="urn:microsoft.com/office/officeart/2005/8/layout/default"/>
    <dgm:cxn modelId="{A29C7E66-5B73-4AD6-A4B3-F570B00D4588}" type="presParOf" srcId="{01A049EF-10CB-4158-B778-E7824A694588}" destId="{17B0A81E-0266-4DFC-85E5-0800D156F4EB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EB0312-7703-4EF6-8FD0-E65FD808E4C3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CBFB5107-6587-4A37-8CFE-A2AD21B84277}">
      <dgm:prSet phldrT="[Texto]" custT="1"/>
      <dgm:spPr/>
      <dgm:t>
        <a:bodyPr/>
        <a:lstStyle/>
        <a:p>
          <a:r>
            <a:rPr lang="es-CO" sz="1600" dirty="0" smtClean="0"/>
            <a:t>Infraestructura  (Vías 4G)</a:t>
          </a:r>
          <a:endParaRPr lang="es-CO" sz="1600" dirty="0"/>
        </a:p>
      </dgm:t>
    </dgm:pt>
    <dgm:pt modelId="{04AB36B2-D720-42EC-8847-DDBA4DBA954D}" type="parTrans" cxnId="{A549DAC7-7385-4047-90CE-D89D38351D41}">
      <dgm:prSet/>
      <dgm:spPr/>
      <dgm:t>
        <a:bodyPr/>
        <a:lstStyle/>
        <a:p>
          <a:endParaRPr lang="es-CO"/>
        </a:p>
      </dgm:t>
    </dgm:pt>
    <dgm:pt modelId="{220C29E8-71D3-4214-BC9C-139F7F07623E}" type="sibTrans" cxnId="{A549DAC7-7385-4047-90CE-D89D38351D41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57E94B12-A331-4C30-A6DD-5102034EB4EB}">
      <dgm:prSet phldrT="[Texto]" custT="1"/>
      <dgm:spPr/>
      <dgm:t>
        <a:bodyPr/>
        <a:lstStyle/>
        <a:p>
          <a:r>
            <a:rPr lang="es-CO" sz="1600" b="1" dirty="0" smtClean="0"/>
            <a:t>Construcción de Vivienda y Edificación </a:t>
          </a:r>
          <a:endParaRPr lang="es-CO" sz="1600" b="1" dirty="0"/>
        </a:p>
      </dgm:t>
    </dgm:pt>
    <dgm:pt modelId="{226CC0A1-D4BA-4530-8D3D-C53645F8BEA4}" type="parTrans" cxnId="{CA446196-E437-458C-83D8-A9F166AD3001}">
      <dgm:prSet/>
      <dgm:spPr/>
      <dgm:t>
        <a:bodyPr/>
        <a:lstStyle/>
        <a:p>
          <a:endParaRPr lang="es-CO"/>
        </a:p>
      </dgm:t>
    </dgm:pt>
    <dgm:pt modelId="{1F61765E-EA0C-43B8-978C-9F3F42290F64}" type="sibTrans" cxnId="{CA446196-E437-458C-83D8-A9F166AD3001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5F101AAF-A931-45ED-ADB4-2E381A61DBD7}">
      <dgm:prSet phldrT="[Texto]" custT="1"/>
      <dgm:spPr/>
      <dgm:t>
        <a:bodyPr/>
        <a:lstStyle/>
        <a:p>
          <a:r>
            <a:rPr lang="es-CO" sz="3600" dirty="0" smtClean="0"/>
            <a:t>TIC</a:t>
          </a:r>
          <a:endParaRPr lang="es-CO" sz="3600" dirty="0"/>
        </a:p>
      </dgm:t>
    </dgm:pt>
    <dgm:pt modelId="{3D9CD69F-2CE3-43F2-9C13-8A49AF8F4352}" type="parTrans" cxnId="{81A63D9A-9DA4-4067-9483-2BD24E7C98BC}">
      <dgm:prSet/>
      <dgm:spPr/>
      <dgm:t>
        <a:bodyPr/>
        <a:lstStyle/>
        <a:p>
          <a:endParaRPr lang="es-CO"/>
        </a:p>
      </dgm:t>
    </dgm:pt>
    <dgm:pt modelId="{3826A10A-6B38-423F-9167-DF2633EA7000}" type="sibTrans" cxnId="{81A63D9A-9DA4-4067-9483-2BD24E7C98BC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075F3379-7584-4B1E-81F0-EE552425E5B5}">
      <dgm:prSet phldrT="[Texto]" custT="1"/>
      <dgm:spPr/>
      <dgm:t>
        <a:bodyPr/>
        <a:lstStyle/>
        <a:p>
          <a:r>
            <a:rPr lang="es-CO" sz="2000" dirty="0" smtClean="0"/>
            <a:t>AGRÍCOLA</a:t>
          </a:r>
          <a:endParaRPr lang="es-CO" sz="2000" dirty="0"/>
        </a:p>
      </dgm:t>
    </dgm:pt>
    <dgm:pt modelId="{CA5D817D-8A26-4131-8354-B55470AD46CF}" type="parTrans" cxnId="{28AD4C9A-6743-4427-9D70-7AB5AD01D4E0}">
      <dgm:prSet/>
      <dgm:spPr/>
      <dgm:t>
        <a:bodyPr/>
        <a:lstStyle/>
        <a:p>
          <a:endParaRPr lang="es-CO"/>
        </a:p>
      </dgm:t>
    </dgm:pt>
    <dgm:pt modelId="{07D03DFC-08CE-4075-ABAC-64BD4C502471}" type="sibTrans" cxnId="{28AD4C9A-6743-4427-9D70-7AB5AD01D4E0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10E600ED-066A-40B2-AA69-86D44AB9C363}">
      <dgm:prSet phldrT="[Texto]" custT="1"/>
      <dgm:spPr/>
      <dgm:t>
        <a:bodyPr/>
        <a:lstStyle/>
        <a:p>
          <a:r>
            <a:rPr lang="es-CO" sz="2400" dirty="0" smtClean="0"/>
            <a:t>MÍNERIA </a:t>
          </a:r>
          <a:endParaRPr lang="es-CO" sz="2400" dirty="0"/>
        </a:p>
      </dgm:t>
    </dgm:pt>
    <dgm:pt modelId="{C97D011D-AA92-494C-BCEF-E682155B776D}" type="parTrans" cxnId="{65E71671-AB50-4EDD-B133-05BAC37B4A83}">
      <dgm:prSet/>
      <dgm:spPr/>
      <dgm:t>
        <a:bodyPr/>
        <a:lstStyle/>
        <a:p>
          <a:endParaRPr lang="es-CO"/>
        </a:p>
      </dgm:t>
    </dgm:pt>
    <dgm:pt modelId="{4514FD63-BA10-4993-8C75-B5DC473571E1}" type="sibTrans" cxnId="{65E71671-AB50-4EDD-B133-05BAC37B4A83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C237860C-8C76-4F25-9F9E-E5215C07F9B8}">
      <dgm:prSet phldrT="[Texto]" custT="1"/>
      <dgm:spPr/>
      <dgm:t>
        <a:bodyPr/>
        <a:lstStyle/>
        <a:p>
          <a:r>
            <a:rPr lang="es-CO" sz="1600" dirty="0" smtClean="0"/>
            <a:t>TRANSPORTE</a:t>
          </a:r>
          <a:endParaRPr lang="es-CO" sz="1600" dirty="0"/>
        </a:p>
      </dgm:t>
    </dgm:pt>
    <dgm:pt modelId="{BDDC0845-E811-4E5D-B14B-13B91A699991}" type="parTrans" cxnId="{2CAFCC2B-F7CD-4DD0-9B21-3A7AD2FFD5D7}">
      <dgm:prSet/>
      <dgm:spPr/>
      <dgm:t>
        <a:bodyPr/>
        <a:lstStyle/>
        <a:p>
          <a:endParaRPr lang="es-CO"/>
        </a:p>
      </dgm:t>
    </dgm:pt>
    <dgm:pt modelId="{A14F5EDF-F11D-46F1-B21C-CF5C3A48AAF0}" type="sibTrans" cxnId="{2CAFCC2B-F7CD-4DD0-9B21-3A7AD2FFD5D7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s-CO"/>
        </a:p>
      </dgm:t>
    </dgm:pt>
    <dgm:pt modelId="{EC683445-D055-4822-B4BB-2376CEC613B1}" type="pres">
      <dgm:prSet presAssocID="{CEEB0312-7703-4EF6-8FD0-E65FD808E4C3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s-CO"/>
        </a:p>
      </dgm:t>
    </dgm:pt>
    <dgm:pt modelId="{205A8F70-8719-4448-A04B-162D383A15DC}" type="pres">
      <dgm:prSet presAssocID="{CBFB5107-6587-4A37-8CFE-A2AD21B84277}" presName="text1" presStyleCnt="0"/>
      <dgm:spPr/>
    </dgm:pt>
    <dgm:pt modelId="{E90E308B-05E3-40B6-AC67-16FF0E4280D2}" type="pres">
      <dgm:prSet presAssocID="{CBFB5107-6587-4A37-8CFE-A2AD21B84277}" presName="textRepeatNode" presStyleLbl="alignNode1" presStyleIdx="0" presStyleCnt="6" custScaleX="108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465719D-9A50-4F2D-838E-3483B52DF399}" type="pres">
      <dgm:prSet presAssocID="{CBFB5107-6587-4A37-8CFE-A2AD21B84277}" presName="textaccent1" presStyleCnt="0"/>
      <dgm:spPr/>
    </dgm:pt>
    <dgm:pt modelId="{AF20AA7D-EAFB-432A-BD28-B2500A961582}" type="pres">
      <dgm:prSet presAssocID="{CBFB5107-6587-4A37-8CFE-A2AD21B84277}" presName="accentRepeatNode" presStyleLbl="solidAlignAcc1" presStyleIdx="0" presStyleCnt="12"/>
      <dgm:spPr/>
    </dgm:pt>
    <dgm:pt modelId="{4524BACF-3DC7-4450-BE7E-15090C591426}" type="pres">
      <dgm:prSet presAssocID="{220C29E8-71D3-4214-BC9C-139F7F07623E}" presName="image1" presStyleCnt="0"/>
      <dgm:spPr/>
    </dgm:pt>
    <dgm:pt modelId="{4BE7EFB8-4E99-4311-B70B-1B36A78698B5}" type="pres">
      <dgm:prSet presAssocID="{220C29E8-71D3-4214-BC9C-139F7F07623E}" presName="imageRepeatNode" presStyleLbl="alignAcc1" presStyleIdx="0" presStyleCnt="6"/>
      <dgm:spPr/>
      <dgm:t>
        <a:bodyPr/>
        <a:lstStyle/>
        <a:p>
          <a:endParaRPr lang="es-CO"/>
        </a:p>
      </dgm:t>
    </dgm:pt>
    <dgm:pt modelId="{FE9AFC8F-4130-48E3-B9BF-EA4BDB706A57}" type="pres">
      <dgm:prSet presAssocID="{220C29E8-71D3-4214-BC9C-139F7F07623E}" presName="imageaccent1" presStyleCnt="0"/>
      <dgm:spPr/>
    </dgm:pt>
    <dgm:pt modelId="{E706E46D-2545-40B0-954E-2F7E35236C16}" type="pres">
      <dgm:prSet presAssocID="{220C29E8-71D3-4214-BC9C-139F7F07623E}" presName="accentRepeatNode" presStyleLbl="solidAlignAcc1" presStyleIdx="1" presStyleCnt="12"/>
      <dgm:spPr/>
    </dgm:pt>
    <dgm:pt modelId="{64781D92-6BD4-43F4-AC37-E6973D789F49}" type="pres">
      <dgm:prSet presAssocID="{57E94B12-A331-4C30-A6DD-5102034EB4EB}" presName="text2" presStyleCnt="0"/>
      <dgm:spPr/>
    </dgm:pt>
    <dgm:pt modelId="{D7378028-455E-43E2-9AE4-516B87EA1806}" type="pres">
      <dgm:prSet presAssocID="{57E94B12-A331-4C30-A6DD-5102034EB4EB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956AA13-18C7-444A-976F-06D6F4A690B9}" type="pres">
      <dgm:prSet presAssocID="{57E94B12-A331-4C30-A6DD-5102034EB4EB}" presName="textaccent2" presStyleCnt="0"/>
      <dgm:spPr/>
    </dgm:pt>
    <dgm:pt modelId="{B1EF77EF-5FCC-4DF4-80D4-2D09A28AB9F6}" type="pres">
      <dgm:prSet presAssocID="{57E94B12-A331-4C30-A6DD-5102034EB4EB}" presName="accentRepeatNode" presStyleLbl="solidAlignAcc1" presStyleIdx="2" presStyleCnt="12"/>
      <dgm:spPr/>
    </dgm:pt>
    <dgm:pt modelId="{0F676224-C0ED-4CBF-9B96-E28853212605}" type="pres">
      <dgm:prSet presAssocID="{1F61765E-EA0C-43B8-978C-9F3F42290F64}" presName="image2" presStyleCnt="0"/>
      <dgm:spPr/>
    </dgm:pt>
    <dgm:pt modelId="{50831C82-FD3D-4839-B8EA-284D8621F403}" type="pres">
      <dgm:prSet presAssocID="{1F61765E-EA0C-43B8-978C-9F3F42290F64}" presName="imageRepeatNode" presStyleLbl="alignAcc1" presStyleIdx="1" presStyleCnt="6"/>
      <dgm:spPr/>
      <dgm:t>
        <a:bodyPr/>
        <a:lstStyle/>
        <a:p>
          <a:endParaRPr lang="es-CO"/>
        </a:p>
      </dgm:t>
    </dgm:pt>
    <dgm:pt modelId="{97BD9A21-C9A6-483B-8585-9CC1A8B65857}" type="pres">
      <dgm:prSet presAssocID="{1F61765E-EA0C-43B8-978C-9F3F42290F64}" presName="imageaccent2" presStyleCnt="0"/>
      <dgm:spPr/>
    </dgm:pt>
    <dgm:pt modelId="{FDE50B90-47AD-485D-A7B6-CF02F927EA2A}" type="pres">
      <dgm:prSet presAssocID="{1F61765E-EA0C-43B8-978C-9F3F42290F64}" presName="accentRepeatNode" presStyleLbl="solidAlignAcc1" presStyleIdx="3" presStyleCnt="12"/>
      <dgm:spPr/>
    </dgm:pt>
    <dgm:pt modelId="{06B6B16A-EC27-4AC8-87FA-DB5337B571EC}" type="pres">
      <dgm:prSet presAssocID="{5F101AAF-A931-45ED-ADB4-2E381A61DBD7}" presName="text3" presStyleCnt="0"/>
      <dgm:spPr/>
    </dgm:pt>
    <dgm:pt modelId="{03FFAB0A-F740-45CB-A9CB-594CC57C9418}" type="pres">
      <dgm:prSet presAssocID="{5F101AAF-A931-45ED-ADB4-2E381A61DBD7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2AC78C1-1FAF-4D5B-ACAA-A6C6CBD2124B}" type="pres">
      <dgm:prSet presAssocID="{5F101AAF-A931-45ED-ADB4-2E381A61DBD7}" presName="textaccent3" presStyleCnt="0"/>
      <dgm:spPr/>
    </dgm:pt>
    <dgm:pt modelId="{DEA26D07-E0B6-4FE3-94FE-FDA7AF91F1A8}" type="pres">
      <dgm:prSet presAssocID="{5F101AAF-A931-45ED-ADB4-2E381A61DBD7}" presName="accentRepeatNode" presStyleLbl="solidAlignAcc1" presStyleIdx="4" presStyleCnt="12"/>
      <dgm:spPr/>
    </dgm:pt>
    <dgm:pt modelId="{E6BFABBF-2B23-45A2-8D41-857D1FACCB57}" type="pres">
      <dgm:prSet presAssocID="{3826A10A-6B38-423F-9167-DF2633EA7000}" presName="image3" presStyleCnt="0"/>
      <dgm:spPr/>
    </dgm:pt>
    <dgm:pt modelId="{633E16FF-259F-4A3A-9BDC-4C46DF4C8052}" type="pres">
      <dgm:prSet presAssocID="{3826A10A-6B38-423F-9167-DF2633EA7000}" presName="imageRepeatNode" presStyleLbl="alignAcc1" presStyleIdx="2" presStyleCnt="6"/>
      <dgm:spPr/>
      <dgm:t>
        <a:bodyPr/>
        <a:lstStyle/>
        <a:p>
          <a:endParaRPr lang="es-CO"/>
        </a:p>
      </dgm:t>
    </dgm:pt>
    <dgm:pt modelId="{16F87049-C89C-46C4-BA12-C5D88EB121A3}" type="pres">
      <dgm:prSet presAssocID="{3826A10A-6B38-423F-9167-DF2633EA7000}" presName="imageaccent3" presStyleCnt="0"/>
      <dgm:spPr/>
    </dgm:pt>
    <dgm:pt modelId="{FAACAEE2-B829-4C3D-A7E2-4F5249A5F871}" type="pres">
      <dgm:prSet presAssocID="{3826A10A-6B38-423F-9167-DF2633EA7000}" presName="accentRepeatNode" presStyleLbl="solidAlignAcc1" presStyleIdx="5" presStyleCnt="12"/>
      <dgm:spPr/>
    </dgm:pt>
    <dgm:pt modelId="{A596330D-89B3-4F67-B6E9-8FC2FB4519E7}" type="pres">
      <dgm:prSet presAssocID="{075F3379-7584-4B1E-81F0-EE552425E5B5}" presName="text4" presStyleCnt="0"/>
      <dgm:spPr/>
    </dgm:pt>
    <dgm:pt modelId="{2FA824EC-3782-430A-A5CE-79AE61E4C7F7}" type="pres">
      <dgm:prSet presAssocID="{075F3379-7584-4B1E-81F0-EE552425E5B5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8449003-61C4-4348-B9B2-EB0A1FDBAD25}" type="pres">
      <dgm:prSet presAssocID="{075F3379-7584-4B1E-81F0-EE552425E5B5}" presName="textaccent4" presStyleCnt="0"/>
      <dgm:spPr/>
    </dgm:pt>
    <dgm:pt modelId="{4FB6ABBA-7210-48C1-AD63-9A8353E9E80E}" type="pres">
      <dgm:prSet presAssocID="{075F3379-7584-4B1E-81F0-EE552425E5B5}" presName="accentRepeatNode" presStyleLbl="solidAlignAcc1" presStyleIdx="6" presStyleCnt="12"/>
      <dgm:spPr/>
    </dgm:pt>
    <dgm:pt modelId="{411A5C9B-A3EA-4135-99D6-2DCFE3075431}" type="pres">
      <dgm:prSet presAssocID="{07D03DFC-08CE-4075-ABAC-64BD4C502471}" presName="image4" presStyleCnt="0"/>
      <dgm:spPr/>
    </dgm:pt>
    <dgm:pt modelId="{57624A53-D38C-42F6-9F59-62B89ED4074D}" type="pres">
      <dgm:prSet presAssocID="{07D03DFC-08CE-4075-ABAC-64BD4C502471}" presName="imageRepeatNode" presStyleLbl="alignAcc1" presStyleIdx="3" presStyleCnt="6"/>
      <dgm:spPr/>
      <dgm:t>
        <a:bodyPr/>
        <a:lstStyle/>
        <a:p>
          <a:endParaRPr lang="es-CO"/>
        </a:p>
      </dgm:t>
    </dgm:pt>
    <dgm:pt modelId="{A1384AA6-823D-4369-96B9-2B639FF1A3FF}" type="pres">
      <dgm:prSet presAssocID="{07D03DFC-08CE-4075-ABAC-64BD4C502471}" presName="imageaccent4" presStyleCnt="0"/>
      <dgm:spPr/>
    </dgm:pt>
    <dgm:pt modelId="{B91B725A-ACD9-4C2B-A7FB-25B470F967A4}" type="pres">
      <dgm:prSet presAssocID="{07D03DFC-08CE-4075-ABAC-64BD4C502471}" presName="accentRepeatNode" presStyleLbl="solidAlignAcc1" presStyleIdx="7" presStyleCnt="12"/>
      <dgm:spPr/>
    </dgm:pt>
    <dgm:pt modelId="{7AF8C104-3C82-498F-B6BC-FBD0BCA1EB6E}" type="pres">
      <dgm:prSet presAssocID="{10E600ED-066A-40B2-AA69-86D44AB9C363}" presName="text5" presStyleCnt="0"/>
      <dgm:spPr/>
    </dgm:pt>
    <dgm:pt modelId="{2A3C52F4-0213-46EC-9C4E-3C91A135B895}" type="pres">
      <dgm:prSet presAssocID="{10E600ED-066A-40B2-AA69-86D44AB9C363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2B932FC-81C7-4479-A969-C7DEACFD3C3F}" type="pres">
      <dgm:prSet presAssocID="{10E600ED-066A-40B2-AA69-86D44AB9C363}" presName="textaccent5" presStyleCnt="0"/>
      <dgm:spPr/>
    </dgm:pt>
    <dgm:pt modelId="{6C108497-936F-4DFF-8CBC-CF0AE6770B2F}" type="pres">
      <dgm:prSet presAssocID="{10E600ED-066A-40B2-AA69-86D44AB9C363}" presName="accentRepeatNode" presStyleLbl="solidAlignAcc1" presStyleIdx="8" presStyleCnt="12"/>
      <dgm:spPr/>
    </dgm:pt>
    <dgm:pt modelId="{A8D9946A-B75E-48DD-BAEF-B8F9A1EB7BB7}" type="pres">
      <dgm:prSet presAssocID="{4514FD63-BA10-4993-8C75-B5DC473571E1}" presName="image5" presStyleCnt="0"/>
      <dgm:spPr/>
    </dgm:pt>
    <dgm:pt modelId="{C433D805-0880-42BD-A5D0-B98EC7A220DB}" type="pres">
      <dgm:prSet presAssocID="{4514FD63-BA10-4993-8C75-B5DC473571E1}" presName="imageRepeatNode" presStyleLbl="alignAcc1" presStyleIdx="4" presStyleCnt="6"/>
      <dgm:spPr/>
      <dgm:t>
        <a:bodyPr/>
        <a:lstStyle/>
        <a:p>
          <a:endParaRPr lang="es-CO"/>
        </a:p>
      </dgm:t>
    </dgm:pt>
    <dgm:pt modelId="{320D9058-1934-4F9C-8408-911ABAAC8AFA}" type="pres">
      <dgm:prSet presAssocID="{4514FD63-BA10-4993-8C75-B5DC473571E1}" presName="imageaccent5" presStyleCnt="0"/>
      <dgm:spPr/>
    </dgm:pt>
    <dgm:pt modelId="{7B36AF72-BE2D-4DD8-898E-6753763E0A26}" type="pres">
      <dgm:prSet presAssocID="{4514FD63-BA10-4993-8C75-B5DC473571E1}" presName="accentRepeatNode" presStyleLbl="solidAlignAcc1" presStyleIdx="9" presStyleCnt="12"/>
      <dgm:spPr/>
      <dgm:t>
        <a:bodyPr/>
        <a:lstStyle/>
        <a:p>
          <a:endParaRPr lang="es-CO"/>
        </a:p>
      </dgm:t>
    </dgm:pt>
    <dgm:pt modelId="{CB5D563B-07CB-4044-954F-20265F87C678}" type="pres">
      <dgm:prSet presAssocID="{C237860C-8C76-4F25-9F9E-E5215C07F9B8}" presName="text6" presStyleCnt="0"/>
      <dgm:spPr/>
    </dgm:pt>
    <dgm:pt modelId="{54A72820-56DA-43ED-A4D0-BE95C5A28045}" type="pres">
      <dgm:prSet presAssocID="{C237860C-8C76-4F25-9F9E-E5215C07F9B8}" presName="textRepeatNode" presStyleLbl="alignNode1" presStyleIdx="5" presStyleCnt="6" custLinFactNeighborX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2F3080C-6816-4E71-8D97-F0392E5AD38B}" type="pres">
      <dgm:prSet presAssocID="{C237860C-8C76-4F25-9F9E-E5215C07F9B8}" presName="textaccent6" presStyleCnt="0"/>
      <dgm:spPr/>
    </dgm:pt>
    <dgm:pt modelId="{17EE4CFD-5187-4CB7-90FD-FB73769837A7}" type="pres">
      <dgm:prSet presAssocID="{C237860C-8C76-4F25-9F9E-E5215C07F9B8}" presName="accentRepeatNode" presStyleLbl="solidAlignAcc1" presStyleIdx="10" presStyleCnt="12"/>
      <dgm:spPr/>
    </dgm:pt>
    <dgm:pt modelId="{082AD3BE-F7E3-4815-985D-D01CE8AEBCDA}" type="pres">
      <dgm:prSet presAssocID="{A14F5EDF-F11D-46F1-B21C-CF5C3A48AAF0}" presName="image6" presStyleCnt="0"/>
      <dgm:spPr/>
    </dgm:pt>
    <dgm:pt modelId="{3ED3449B-7152-4C21-B843-387D13018C44}" type="pres">
      <dgm:prSet presAssocID="{A14F5EDF-F11D-46F1-B21C-CF5C3A48AAF0}" presName="imageRepeatNode" presStyleLbl="alignAcc1" presStyleIdx="5" presStyleCnt="6"/>
      <dgm:spPr/>
      <dgm:t>
        <a:bodyPr/>
        <a:lstStyle/>
        <a:p>
          <a:endParaRPr lang="es-CO"/>
        </a:p>
      </dgm:t>
    </dgm:pt>
    <dgm:pt modelId="{27A125EA-8285-4946-8E3B-C0370E4FD774}" type="pres">
      <dgm:prSet presAssocID="{A14F5EDF-F11D-46F1-B21C-CF5C3A48AAF0}" presName="imageaccent6" presStyleCnt="0"/>
      <dgm:spPr/>
    </dgm:pt>
    <dgm:pt modelId="{0A5ADAA4-A521-46EF-8E17-2F8081D207DA}" type="pres">
      <dgm:prSet presAssocID="{A14F5EDF-F11D-46F1-B21C-CF5C3A48AAF0}" presName="accentRepeatNode" presStyleLbl="solidAlignAcc1" presStyleIdx="11" presStyleCnt="12"/>
      <dgm:spPr/>
    </dgm:pt>
  </dgm:ptLst>
  <dgm:cxnLst>
    <dgm:cxn modelId="{3DC4AFCF-E7E9-4235-857B-13CB8B35ED24}" type="presOf" srcId="{4514FD63-BA10-4993-8C75-B5DC473571E1}" destId="{C433D805-0880-42BD-A5D0-B98EC7A220DB}" srcOrd="0" destOrd="0" presId="urn:microsoft.com/office/officeart/2008/layout/HexagonCluster"/>
    <dgm:cxn modelId="{67F6D4DD-68F8-4486-907D-D6BF97FD0D52}" type="presOf" srcId="{10E600ED-066A-40B2-AA69-86D44AB9C363}" destId="{2A3C52F4-0213-46EC-9C4E-3C91A135B895}" srcOrd="0" destOrd="0" presId="urn:microsoft.com/office/officeart/2008/layout/HexagonCluster"/>
    <dgm:cxn modelId="{5F497526-C176-471B-B6EB-C7719FC045F6}" type="presOf" srcId="{A14F5EDF-F11D-46F1-B21C-CF5C3A48AAF0}" destId="{3ED3449B-7152-4C21-B843-387D13018C44}" srcOrd="0" destOrd="0" presId="urn:microsoft.com/office/officeart/2008/layout/HexagonCluster"/>
    <dgm:cxn modelId="{24223012-2207-4D8A-9C47-04B99767DA7A}" type="presOf" srcId="{220C29E8-71D3-4214-BC9C-139F7F07623E}" destId="{4BE7EFB8-4E99-4311-B70B-1B36A78698B5}" srcOrd="0" destOrd="0" presId="urn:microsoft.com/office/officeart/2008/layout/HexagonCluster"/>
    <dgm:cxn modelId="{65E71671-AB50-4EDD-B133-05BAC37B4A83}" srcId="{CEEB0312-7703-4EF6-8FD0-E65FD808E4C3}" destId="{10E600ED-066A-40B2-AA69-86D44AB9C363}" srcOrd="4" destOrd="0" parTransId="{C97D011D-AA92-494C-BCEF-E682155B776D}" sibTransId="{4514FD63-BA10-4993-8C75-B5DC473571E1}"/>
    <dgm:cxn modelId="{28AD4C9A-6743-4427-9D70-7AB5AD01D4E0}" srcId="{CEEB0312-7703-4EF6-8FD0-E65FD808E4C3}" destId="{075F3379-7584-4B1E-81F0-EE552425E5B5}" srcOrd="3" destOrd="0" parTransId="{CA5D817D-8A26-4131-8354-B55470AD46CF}" sibTransId="{07D03DFC-08CE-4075-ABAC-64BD4C502471}"/>
    <dgm:cxn modelId="{4BF727CE-4EB6-4090-AF87-151E5D6D2F48}" type="presOf" srcId="{57E94B12-A331-4C30-A6DD-5102034EB4EB}" destId="{D7378028-455E-43E2-9AE4-516B87EA1806}" srcOrd="0" destOrd="0" presId="urn:microsoft.com/office/officeart/2008/layout/HexagonCluster"/>
    <dgm:cxn modelId="{03EB117C-1365-42B7-A8F2-EC20D53FA313}" type="presOf" srcId="{3826A10A-6B38-423F-9167-DF2633EA7000}" destId="{633E16FF-259F-4A3A-9BDC-4C46DF4C8052}" srcOrd="0" destOrd="0" presId="urn:microsoft.com/office/officeart/2008/layout/HexagonCluster"/>
    <dgm:cxn modelId="{2CAFCC2B-F7CD-4DD0-9B21-3A7AD2FFD5D7}" srcId="{CEEB0312-7703-4EF6-8FD0-E65FD808E4C3}" destId="{C237860C-8C76-4F25-9F9E-E5215C07F9B8}" srcOrd="5" destOrd="0" parTransId="{BDDC0845-E811-4E5D-B14B-13B91A699991}" sibTransId="{A14F5EDF-F11D-46F1-B21C-CF5C3A48AAF0}"/>
    <dgm:cxn modelId="{81A63D9A-9DA4-4067-9483-2BD24E7C98BC}" srcId="{CEEB0312-7703-4EF6-8FD0-E65FD808E4C3}" destId="{5F101AAF-A931-45ED-ADB4-2E381A61DBD7}" srcOrd="2" destOrd="0" parTransId="{3D9CD69F-2CE3-43F2-9C13-8A49AF8F4352}" sibTransId="{3826A10A-6B38-423F-9167-DF2633EA7000}"/>
    <dgm:cxn modelId="{C7CEC0DC-AAD5-4A71-A6EA-F00EA4106843}" type="presOf" srcId="{C237860C-8C76-4F25-9F9E-E5215C07F9B8}" destId="{54A72820-56DA-43ED-A4D0-BE95C5A28045}" srcOrd="0" destOrd="0" presId="urn:microsoft.com/office/officeart/2008/layout/HexagonCluster"/>
    <dgm:cxn modelId="{110591C4-7890-4DF2-B479-36492BC727BD}" type="presOf" srcId="{07D03DFC-08CE-4075-ABAC-64BD4C502471}" destId="{57624A53-D38C-42F6-9F59-62B89ED4074D}" srcOrd="0" destOrd="0" presId="urn:microsoft.com/office/officeart/2008/layout/HexagonCluster"/>
    <dgm:cxn modelId="{AD9B39A2-F718-4374-B760-B232547B4A0C}" type="presOf" srcId="{1F61765E-EA0C-43B8-978C-9F3F42290F64}" destId="{50831C82-FD3D-4839-B8EA-284D8621F403}" srcOrd="0" destOrd="0" presId="urn:microsoft.com/office/officeart/2008/layout/HexagonCluster"/>
    <dgm:cxn modelId="{A549DAC7-7385-4047-90CE-D89D38351D41}" srcId="{CEEB0312-7703-4EF6-8FD0-E65FD808E4C3}" destId="{CBFB5107-6587-4A37-8CFE-A2AD21B84277}" srcOrd="0" destOrd="0" parTransId="{04AB36B2-D720-42EC-8847-DDBA4DBA954D}" sibTransId="{220C29E8-71D3-4214-BC9C-139F7F07623E}"/>
    <dgm:cxn modelId="{CA446196-E437-458C-83D8-A9F166AD3001}" srcId="{CEEB0312-7703-4EF6-8FD0-E65FD808E4C3}" destId="{57E94B12-A331-4C30-A6DD-5102034EB4EB}" srcOrd="1" destOrd="0" parTransId="{226CC0A1-D4BA-4530-8D3D-C53645F8BEA4}" sibTransId="{1F61765E-EA0C-43B8-978C-9F3F42290F64}"/>
    <dgm:cxn modelId="{55B0B178-32AD-4E2D-8BA2-7BA101075767}" type="presOf" srcId="{CEEB0312-7703-4EF6-8FD0-E65FD808E4C3}" destId="{EC683445-D055-4822-B4BB-2376CEC613B1}" srcOrd="0" destOrd="0" presId="urn:microsoft.com/office/officeart/2008/layout/HexagonCluster"/>
    <dgm:cxn modelId="{2996E4CA-D9EB-423D-9B89-3152C7C7DB4D}" type="presOf" srcId="{075F3379-7584-4B1E-81F0-EE552425E5B5}" destId="{2FA824EC-3782-430A-A5CE-79AE61E4C7F7}" srcOrd="0" destOrd="0" presId="urn:microsoft.com/office/officeart/2008/layout/HexagonCluster"/>
    <dgm:cxn modelId="{C4D78283-9172-4A0A-9D57-0FF137A0260D}" type="presOf" srcId="{CBFB5107-6587-4A37-8CFE-A2AD21B84277}" destId="{E90E308B-05E3-40B6-AC67-16FF0E4280D2}" srcOrd="0" destOrd="0" presId="urn:microsoft.com/office/officeart/2008/layout/HexagonCluster"/>
    <dgm:cxn modelId="{DC23A3CD-B65B-4A70-B954-4A507EB3DFD0}" type="presOf" srcId="{5F101AAF-A931-45ED-ADB4-2E381A61DBD7}" destId="{03FFAB0A-F740-45CB-A9CB-594CC57C9418}" srcOrd="0" destOrd="0" presId="urn:microsoft.com/office/officeart/2008/layout/HexagonCluster"/>
    <dgm:cxn modelId="{AAAEEA7F-E5C2-4CF1-B5C4-19C6D22291D7}" type="presParOf" srcId="{EC683445-D055-4822-B4BB-2376CEC613B1}" destId="{205A8F70-8719-4448-A04B-162D383A15DC}" srcOrd="0" destOrd="0" presId="urn:microsoft.com/office/officeart/2008/layout/HexagonCluster"/>
    <dgm:cxn modelId="{58D6C3F7-C06F-4779-BE6F-0A795DB23E71}" type="presParOf" srcId="{205A8F70-8719-4448-A04B-162D383A15DC}" destId="{E90E308B-05E3-40B6-AC67-16FF0E4280D2}" srcOrd="0" destOrd="0" presId="urn:microsoft.com/office/officeart/2008/layout/HexagonCluster"/>
    <dgm:cxn modelId="{AAAC8AA7-ACAF-4184-B68C-3813CA97792B}" type="presParOf" srcId="{EC683445-D055-4822-B4BB-2376CEC613B1}" destId="{E465719D-9A50-4F2D-838E-3483B52DF399}" srcOrd="1" destOrd="0" presId="urn:microsoft.com/office/officeart/2008/layout/HexagonCluster"/>
    <dgm:cxn modelId="{8CAD2A97-4C7B-4209-9CF0-D335AAEF7BA2}" type="presParOf" srcId="{E465719D-9A50-4F2D-838E-3483B52DF399}" destId="{AF20AA7D-EAFB-432A-BD28-B2500A961582}" srcOrd="0" destOrd="0" presId="urn:microsoft.com/office/officeart/2008/layout/HexagonCluster"/>
    <dgm:cxn modelId="{65179A67-9EC7-4EC6-8EA3-4709CC27096A}" type="presParOf" srcId="{EC683445-D055-4822-B4BB-2376CEC613B1}" destId="{4524BACF-3DC7-4450-BE7E-15090C591426}" srcOrd="2" destOrd="0" presId="urn:microsoft.com/office/officeart/2008/layout/HexagonCluster"/>
    <dgm:cxn modelId="{54B036B5-B425-4A22-A574-DB05C4BB200F}" type="presParOf" srcId="{4524BACF-3DC7-4450-BE7E-15090C591426}" destId="{4BE7EFB8-4E99-4311-B70B-1B36A78698B5}" srcOrd="0" destOrd="0" presId="urn:microsoft.com/office/officeart/2008/layout/HexagonCluster"/>
    <dgm:cxn modelId="{4C036A85-63B5-43A4-8A43-676B5621AAFD}" type="presParOf" srcId="{EC683445-D055-4822-B4BB-2376CEC613B1}" destId="{FE9AFC8F-4130-48E3-B9BF-EA4BDB706A57}" srcOrd="3" destOrd="0" presId="urn:microsoft.com/office/officeart/2008/layout/HexagonCluster"/>
    <dgm:cxn modelId="{10DEF55D-6E27-44D1-B687-70C386E1F389}" type="presParOf" srcId="{FE9AFC8F-4130-48E3-B9BF-EA4BDB706A57}" destId="{E706E46D-2545-40B0-954E-2F7E35236C16}" srcOrd="0" destOrd="0" presId="urn:microsoft.com/office/officeart/2008/layout/HexagonCluster"/>
    <dgm:cxn modelId="{D6FC9816-579B-4E04-84A3-3C852685988A}" type="presParOf" srcId="{EC683445-D055-4822-B4BB-2376CEC613B1}" destId="{64781D92-6BD4-43F4-AC37-E6973D789F49}" srcOrd="4" destOrd="0" presId="urn:microsoft.com/office/officeart/2008/layout/HexagonCluster"/>
    <dgm:cxn modelId="{1E4E7DD9-2A1B-418B-82C2-1B4897BF74B9}" type="presParOf" srcId="{64781D92-6BD4-43F4-AC37-E6973D789F49}" destId="{D7378028-455E-43E2-9AE4-516B87EA1806}" srcOrd="0" destOrd="0" presId="urn:microsoft.com/office/officeart/2008/layout/HexagonCluster"/>
    <dgm:cxn modelId="{C3501103-F2A1-4568-85BB-EB047EA48F29}" type="presParOf" srcId="{EC683445-D055-4822-B4BB-2376CEC613B1}" destId="{A956AA13-18C7-444A-976F-06D6F4A690B9}" srcOrd="5" destOrd="0" presId="urn:microsoft.com/office/officeart/2008/layout/HexagonCluster"/>
    <dgm:cxn modelId="{6C3975C3-60FC-4A48-AEF9-DD74F46D5A52}" type="presParOf" srcId="{A956AA13-18C7-444A-976F-06D6F4A690B9}" destId="{B1EF77EF-5FCC-4DF4-80D4-2D09A28AB9F6}" srcOrd="0" destOrd="0" presId="urn:microsoft.com/office/officeart/2008/layout/HexagonCluster"/>
    <dgm:cxn modelId="{E5CC2F8E-6DE9-4015-856C-B6B29A801A11}" type="presParOf" srcId="{EC683445-D055-4822-B4BB-2376CEC613B1}" destId="{0F676224-C0ED-4CBF-9B96-E28853212605}" srcOrd="6" destOrd="0" presId="urn:microsoft.com/office/officeart/2008/layout/HexagonCluster"/>
    <dgm:cxn modelId="{C08F1D34-8AFE-4F1F-AB7E-0881996D1C9A}" type="presParOf" srcId="{0F676224-C0ED-4CBF-9B96-E28853212605}" destId="{50831C82-FD3D-4839-B8EA-284D8621F403}" srcOrd="0" destOrd="0" presId="urn:microsoft.com/office/officeart/2008/layout/HexagonCluster"/>
    <dgm:cxn modelId="{963ACA85-F4BB-4FCB-AB24-63BE6EA477B7}" type="presParOf" srcId="{EC683445-D055-4822-B4BB-2376CEC613B1}" destId="{97BD9A21-C9A6-483B-8585-9CC1A8B65857}" srcOrd="7" destOrd="0" presId="urn:microsoft.com/office/officeart/2008/layout/HexagonCluster"/>
    <dgm:cxn modelId="{10714346-A3DC-4F85-AF6F-0D04524ACE48}" type="presParOf" srcId="{97BD9A21-C9A6-483B-8585-9CC1A8B65857}" destId="{FDE50B90-47AD-485D-A7B6-CF02F927EA2A}" srcOrd="0" destOrd="0" presId="urn:microsoft.com/office/officeart/2008/layout/HexagonCluster"/>
    <dgm:cxn modelId="{A61FCF2E-4C63-4DB9-823F-3237A639B945}" type="presParOf" srcId="{EC683445-D055-4822-B4BB-2376CEC613B1}" destId="{06B6B16A-EC27-4AC8-87FA-DB5337B571EC}" srcOrd="8" destOrd="0" presId="urn:microsoft.com/office/officeart/2008/layout/HexagonCluster"/>
    <dgm:cxn modelId="{27AC4D72-6B72-4403-8337-BFB56C56F055}" type="presParOf" srcId="{06B6B16A-EC27-4AC8-87FA-DB5337B571EC}" destId="{03FFAB0A-F740-45CB-A9CB-594CC57C9418}" srcOrd="0" destOrd="0" presId="urn:microsoft.com/office/officeart/2008/layout/HexagonCluster"/>
    <dgm:cxn modelId="{4C4075D6-8141-484E-BC1F-BD7AA5F24EF8}" type="presParOf" srcId="{EC683445-D055-4822-B4BB-2376CEC613B1}" destId="{A2AC78C1-1FAF-4D5B-ACAA-A6C6CBD2124B}" srcOrd="9" destOrd="0" presId="urn:microsoft.com/office/officeart/2008/layout/HexagonCluster"/>
    <dgm:cxn modelId="{64796F78-B883-4543-921C-8E351548AFBE}" type="presParOf" srcId="{A2AC78C1-1FAF-4D5B-ACAA-A6C6CBD2124B}" destId="{DEA26D07-E0B6-4FE3-94FE-FDA7AF91F1A8}" srcOrd="0" destOrd="0" presId="urn:microsoft.com/office/officeart/2008/layout/HexagonCluster"/>
    <dgm:cxn modelId="{F5FE8B06-9CED-4E71-BCA4-04B39FDFA9B4}" type="presParOf" srcId="{EC683445-D055-4822-B4BB-2376CEC613B1}" destId="{E6BFABBF-2B23-45A2-8D41-857D1FACCB57}" srcOrd="10" destOrd="0" presId="urn:microsoft.com/office/officeart/2008/layout/HexagonCluster"/>
    <dgm:cxn modelId="{99C7DDF4-E920-4032-8230-3337B4850A33}" type="presParOf" srcId="{E6BFABBF-2B23-45A2-8D41-857D1FACCB57}" destId="{633E16FF-259F-4A3A-9BDC-4C46DF4C8052}" srcOrd="0" destOrd="0" presId="urn:microsoft.com/office/officeart/2008/layout/HexagonCluster"/>
    <dgm:cxn modelId="{211F14BF-6BB6-403B-9B6B-5323B21A3EDC}" type="presParOf" srcId="{EC683445-D055-4822-B4BB-2376CEC613B1}" destId="{16F87049-C89C-46C4-BA12-C5D88EB121A3}" srcOrd="11" destOrd="0" presId="urn:microsoft.com/office/officeart/2008/layout/HexagonCluster"/>
    <dgm:cxn modelId="{D7ADEBF0-F4FC-43FE-A045-75F0AE015BA8}" type="presParOf" srcId="{16F87049-C89C-46C4-BA12-C5D88EB121A3}" destId="{FAACAEE2-B829-4C3D-A7E2-4F5249A5F871}" srcOrd="0" destOrd="0" presId="urn:microsoft.com/office/officeart/2008/layout/HexagonCluster"/>
    <dgm:cxn modelId="{B63EBCDC-927B-4722-9C52-078B7B1E4805}" type="presParOf" srcId="{EC683445-D055-4822-B4BB-2376CEC613B1}" destId="{A596330D-89B3-4F67-B6E9-8FC2FB4519E7}" srcOrd="12" destOrd="0" presId="urn:microsoft.com/office/officeart/2008/layout/HexagonCluster"/>
    <dgm:cxn modelId="{61270723-FCF6-49CD-82A5-726E45F86132}" type="presParOf" srcId="{A596330D-89B3-4F67-B6E9-8FC2FB4519E7}" destId="{2FA824EC-3782-430A-A5CE-79AE61E4C7F7}" srcOrd="0" destOrd="0" presId="urn:microsoft.com/office/officeart/2008/layout/HexagonCluster"/>
    <dgm:cxn modelId="{378876C1-F6C7-4077-8EED-7D1E7CCA3570}" type="presParOf" srcId="{EC683445-D055-4822-B4BB-2376CEC613B1}" destId="{08449003-61C4-4348-B9B2-EB0A1FDBAD25}" srcOrd="13" destOrd="0" presId="urn:microsoft.com/office/officeart/2008/layout/HexagonCluster"/>
    <dgm:cxn modelId="{5A070303-262B-48BF-85C1-0AC54F077522}" type="presParOf" srcId="{08449003-61C4-4348-B9B2-EB0A1FDBAD25}" destId="{4FB6ABBA-7210-48C1-AD63-9A8353E9E80E}" srcOrd="0" destOrd="0" presId="urn:microsoft.com/office/officeart/2008/layout/HexagonCluster"/>
    <dgm:cxn modelId="{73CBE614-0EE9-4DF6-81EC-8E62187361B7}" type="presParOf" srcId="{EC683445-D055-4822-B4BB-2376CEC613B1}" destId="{411A5C9B-A3EA-4135-99D6-2DCFE3075431}" srcOrd="14" destOrd="0" presId="urn:microsoft.com/office/officeart/2008/layout/HexagonCluster"/>
    <dgm:cxn modelId="{B8A43B0F-9DE0-4327-95EF-35943FC9DFD2}" type="presParOf" srcId="{411A5C9B-A3EA-4135-99D6-2DCFE3075431}" destId="{57624A53-D38C-42F6-9F59-62B89ED4074D}" srcOrd="0" destOrd="0" presId="urn:microsoft.com/office/officeart/2008/layout/HexagonCluster"/>
    <dgm:cxn modelId="{D7D6C4C6-7E97-41E3-B7F0-8EFA6177BCC4}" type="presParOf" srcId="{EC683445-D055-4822-B4BB-2376CEC613B1}" destId="{A1384AA6-823D-4369-96B9-2B639FF1A3FF}" srcOrd="15" destOrd="0" presId="urn:microsoft.com/office/officeart/2008/layout/HexagonCluster"/>
    <dgm:cxn modelId="{70A50A04-E105-4F62-A6B2-8F3939832F19}" type="presParOf" srcId="{A1384AA6-823D-4369-96B9-2B639FF1A3FF}" destId="{B91B725A-ACD9-4C2B-A7FB-25B470F967A4}" srcOrd="0" destOrd="0" presId="urn:microsoft.com/office/officeart/2008/layout/HexagonCluster"/>
    <dgm:cxn modelId="{BD81F59D-C303-48F7-B3C6-9004AFB77454}" type="presParOf" srcId="{EC683445-D055-4822-B4BB-2376CEC613B1}" destId="{7AF8C104-3C82-498F-B6BC-FBD0BCA1EB6E}" srcOrd="16" destOrd="0" presId="urn:microsoft.com/office/officeart/2008/layout/HexagonCluster"/>
    <dgm:cxn modelId="{34FA88A4-4E55-4046-9C8F-9B1A77A7851E}" type="presParOf" srcId="{7AF8C104-3C82-498F-B6BC-FBD0BCA1EB6E}" destId="{2A3C52F4-0213-46EC-9C4E-3C91A135B895}" srcOrd="0" destOrd="0" presId="urn:microsoft.com/office/officeart/2008/layout/HexagonCluster"/>
    <dgm:cxn modelId="{14772DC4-EADE-408B-8811-0935A39B2337}" type="presParOf" srcId="{EC683445-D055-4822-B4BB-2376CEC613B1}" destId="{A2B932FC-81C7-4479-A969-C7DEACFD3C3F}" srcOrd="17" destOrd="0" presId="urn:microsoft.com/office/officeart/2008/layout/HexagonCluster"/>
    <dgm:cxn modelId="{C0A8F216-B6E7-4B38-9FC2-8725BDA3F074}" type="presParOf" srcId="{A2B932FC-81C7-4479-A969-C7DEACFD3C3F}" destId="{6C108497-936F-4DFF-8CBC-CF0AE6770B2F}" srcOrd="0" destOrd="0" presId="urn:microsoft.com/office/officeart/2008/layout/HexagonCluster"/>
    <dgm:cxn modelId="{8B8D2530-AE6A-4794-B383-459A5A3A742E}" type="presParOf" srcId="{EC683445-D055-4822-B4BB-2376CEC613B1}" destId="{A8D9946A-B75E-48DD-BAEF-B8F9A1EB7BB7}" srcOrd="18" destOrd="0" presId="urn:microsoft.com/office/officeart/2008/layout/HexagonCluster"/>
    <dgm:cxn modelId="{0083BBC6-8186-4D70-A0CD-0B82F6CECB98}" type="presParOf" srcId="{A8D9946A-B75E-48DD-BAEF-B8F9A1EB7BB7}" destId="{C433D805-0880-42BD-A5D0-B98EC7A220DB}" srcOrd="0" destOrd="0" presId="urn:microsoft.com/office/officeart/2008/layout/HexagonCluster"/>
    <dgm:cxn modelId="{E458D887-CBF7-4A1F-81E2-8CE6F61B3327}" type="presParOf" srcId="{EC683445-D055-4822-B4BB-2376CEC613B1}" destId="{320D9058-1934-4F9C-8408-911ABAAC8AFA}" srcOrd="19" destOrd="0" presId="urn:microsoft.com/office/officeart/2008/layout/HexagonCluster"/>
    <dgm:cxn modelId="{4B40438B-3810-4679-8975-D6EF04767C88}" type="presParOf" srcId="{320D9058-1934-4F9C-8408-911ABAAC8AFA}" destId="{7B36AF72-BE2D-4DD8-898E-6753763E0A26}" srcOrd="0" destOrd="0" presId="urn:microsoft.com/office/officeart/2008/layout/HexagonCluster"/>
    <dgm:cxn modelId="{08C0C1EF-1AD4-4131-BF88-796E36242B03}" type="presParOf" srcId="{EC683445-D055-4822-B4BB-2376CEC613B1}" destId="{CB5D563B-07CB-4044-954F-20265F87C678}" srcOrd="20" destOrd="0" presId="urn:microsoft.com/office/officeart/2008/layout/HexagonCluster"/>
    <dgm:cxn modelId="{45CBCD6F-64D7-4AF0-9881-B06123F96CAE}" type="presParOf" srcId="{CB5D563B-07CB-4044-954F-20265F87C678}" destId="{54A72820-56DA-43ED-A4D0-BE95C5A28045}" srcOrd="0" destOrd="0" presId="urn:microsoft.com/office/officeart/2008/layout/HexagonCluster"/>
    <dgm:cxn modelId="{8E349421-A395-428A-8CD1-4BDBE827BE75}" type="presParOf" srcId="{EC683445-D055-4822-B4BB-2376CEC613B1}" destId="{62F3080C-6816-4E71-8D97-F0392E5AD38B}" srcOrd="21" destOrd="0" presId="urn:microsoft.com/office/officeart/2008/layout/HexagonCluster"/>
    <dgm:cxn modelId="{311564E4-2B2F-4B15-BFDC-31EA5AA8523A}" type="presParOf" srcId="{62F3080C-6816-4E71-8D97-F0392E5AD38B}" destId="{17EE4CFD-5187-4CB7-90FD-FB73769837A7}" srcOrd="0" destOrd="0" presId="urn:microsoft.com/office/officeart/2008/layout/HexagonCluster"/>
    <dgm:cxn modelId="{DFEC7D27-20FC-4B6D-95BD-F557C970B997}" type="presParOf" srcId="{EC683445-D055-4822-B4BB-2376CEC613B1}" destId="{082AD3BE-F7E3-4815-985D-D01CE8AEBCDA}" srcOrd="22" destOrd="0" presId="urn:microsoft.com/office/officeart/2008/layout/HexagonCluster"/>
    <dgm:cxn modelId="{D20F3400-0891-4701-B124-7579296B2338}" type="presParOf" srcId="{082AD3BE-F7E3-4815-985D-D01CE8AEBCDA}" destId="{3ED3449B-7152-4C21-B843-387D13018C44}" srcOrd="0" destOrd="0" presId="urn:microsoft.com/office/officeart/2008/layout/HexagonCluster"/>
    <dgm:cxn modelId="{C998413D-2E44-4D4E-93A8-22C4827680EC}" type="presParOf" srcId="{EC683445-D055-4822-B4BB-2376CEC613B1}" destId="{27A125EA-8285-4946-8E3B-C0370E4FD774}" srcOrd="23" destOrd="0" presId="urn:microsoft.com/office/officeart/2008/layout/HexagonCluster"/>
    <dgm:cxn modelId="{FFFB21A4-F2EB-4EB6-AD30-6A3894E5F84C}" type="presParOf" srcId="{27A125EA-8285-4946-8E3B-C0370E4FD774}" destId="{0A5ADAA4-A521-46EF-8E17-2F8081D207D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593596-DA14-4333-9C0A-D900F6246B0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C5CC78-1C27-425E-B69C-30C3BA032A1B}">
      <dgm:prSet phldrT="[Texto]" custT="1"/>
      <dgm:spPr/>
      <dgm:t>
        <a:bodyPr/>
        <a:lstStyle/>
        <a:p>
          <a:r>
            <a:rPr lang="es-CO" sz="1100" dirty="0" smtClean="0"/>
            <a:t>COORDINADORES MISIONALES REGIONALES</a:t>
          </a:r>
          <a:endParaRPr lang="es-CO" sz="1100" dirty="0"/>
        </a:p>
      </dgm:t>
    </dgm:pt>
    <dgm:pt modelId="{99E495AD-3547-4071-B6C9-0CF1E79DC9D5}" type="parTrans" cxnId="{F3158D8B-E5EF-4D50-A4AF-2FADE119C411}">
      <dgm:prSet/>
      <dgm:spPr/>
      <dgm:t>
        <a:bodyPr/>
        <a:lstStyle/>
        <a:p>
          <a:endParaRPr lang="es-CO" sz="2000"/>
        </a:p>
      </dgm:t>
    </dgm:pt>
    <dgm:pt modelId="{8D226645-9690-41F4-9CCC-27DBC67A7544}" type="sibTrans" cxnId="{F3158D8B-E5EF-4D50-A4AF-2FADE119C411}">
      <dgm:prSet/>
      <dgm:spPr/>
      <dgm:t>
        <a:bodyPr/>
        <a:lstStyle/>
        <a:p>
          <a:endParaRPr lang="es-CO" sz="2000"/>
        </a:p>
      </dgm:t>
    </dgm:pt>
    <dgm:pt modelId="{B4C122B6-5BBB-4A3C-9D43-E1F4A858DD70}">
      <dgm:prSet phldrT="[Texto]" custT="1"/>
      <dgm:spPr/>
      <dgm:t>
        <a:bodyPr/>
        <a:lstStyle/>
        <a:p>
          <a:r>
            <a:rPr lang="es-CO" sz="2400" dirty="0" smtClean="0">
              <a:hlinkClick xmlns:r="http://schemas.openxmlformats.org/officeDocument/2006/relationships" r:id="rId1"/>
            </a:rPr>
            <a:t>http://goo.gl/forms/MD3f6WbdA8</a:t>
          </a:r>
          <a:endParaRPr lang="es-CO" sz="2400" dirty="0"/>
        </a:p>
      </dgm:t>
    </dgm:pt>
    <dgm:pt modelId="{1EA65E93-DBA3-4465-BC06-080EF17EA4F5}" type="parTrans" cxnId="{EB3F4A65-A274-4C17-B016-D304CCF493B9}">
      <dgm:prSet/>
      <dgm:spPr/>
      <dgm:t>
        <a:bodyPr/>
        <a:lstStyle/>
        <a:p>
          <a:endParaRPr lang="es-CO" sz="2000"/>
        </a:p>
      </dgm:t>
    </dgm:pt>
    <dgm:pt modelId="{D0F48D9C-D4C0-4429-A8A1-2AC526F43882}" type="sibTrans" cxnId="{EB3F4A65-A274-4C17-B016-D304CCF493B9}">
      <dgm:prSet/>
      <dgm:spPr/>
      <dgm:t>
        <a:bodyPr/>
        <a:lstStyle/>
        <a:p>
          <a:endParaRPr lang="es-CO" sz="2000"/>
        </a:p>
      </dgm:t>
    </dgm:pt>
    <dgm:pt modelId="{D2BBAAE7-1543-4499-93CB-14354E9AFBEE}">
      <dgm:prSet phldrT="[Texto]" custT="1"/>
      <dgm:spPr/>
      <dgm:t>
        <a:bodyPr/>
        <a:lstStyle/>
        <a:p>
          <a:r>
            <a:rPr lang="es-CO" sz="1800" dirty="0" smtClean="0"/>
            <a:t>LÍDERES </a:t>
          </a:r>
          <a:endParaRPr lang="es-CO" sz="1800" dirty="0"/>
        </a:p>
      </dgm:t>
    </dgm:pt>
    <dgm:pt modelId="{E364A4BB-F7C3-4D52-BCDB-564A20D74DDA}" type="parTrans" cxnId="{25C95896-64C2-484C-A510-780A1AD94A11}">
      <dgm:prSet/>
      <dgm:spPr/>
      <dgm:t>
        <a:bodyPr/>
        <a:lstStyle/>
        <a:p>
          <a:endParaRPr lang="es-CO" sz="2000"/>
        </a:p>
      </dgm:t>
    </dgm:pt>
    <dgm:pt modelId="{96CC89B6-761C-4498-ABEE-94E55FC733AE}" type="sibTrans" cxnId="{25C95896-64C2-484C-A510-780A1AD94A11}">
      <dgm:prSet/>
      <dgm:spPr/>
      <dgm:t>
        <a:bodyPr/>
        <a:lstStyle/>
        <a:p>
          <a:endParaRPr lang="es-CO" sz="2000"/>
        </a:p>
      </dgm:t>
    </dgm:pt>
    <dgm:pt modelId="{DE36D92E-F9FA-42E6-93EF-3B9DF7A6F412}">
      <dgm:prSet phldrT="[Texto]" custT="1"/>
      <dgm:spPr/>
      <dgm:t>
        <a:bodyPr/>
        <a:lstStyle/>
        <a:p>
          <a:r>
            <a:rPr lang="es-CO" sz="2400" dirty="0" smtClean="0">
              <a:hlinkClick xmlns:r="http://schemas.openxmlformats.org/officeDocument/2006/relationships" r:id="rId2"/>
            </a:rPr>
            <a:t>http://goo.gl/forms/Yo21g2aPDH</a:t>
          </a:r>
          <a:endParaRPr lang="es-CO" sz="2400" dirty="0"/>
        </a:p>
      </dgm:t>
    </dgm:pt>
    <dgm:pt modelId="{E9D3307F-21EA-47A5-B234-5F0FEF7E713F}" type="parTrans" cxnId="{A090805D-C31B-4A3E-BC63-CBDD7007C59D}">
      <dgm:prSet/>
      <dgm:spPr/>
      <dgm:t>
        <a:bodyPr/>
        <a:lstStyle/>
        <a:p>
          <a:endParaRPr lang="es-CO" sz="2000"/>
        </a:p>
      </dgm:t>
    </dgm:pt>
    <dgm:pt modelId="{6C7CD309-CD00-41B2-AB64-DB4064F744CD}" type="sibTrans" cxnId="{A090805D-C31B-4A3E-BC63-CBDD7007C59D}">
      <dgm:prSet/>
      <dgm:spPr/>
      <dgm:t>
        <a:bodyPr/>
        <a:lstStyle/>
        <a:p>
          <a:endParaRPr lang="es-CO" sz="2000"/>
        </a:p>
      </dgm:t>
    </dgm:pt>
    <dgm:pt modelId="{5F78ECDD-DBD4-441C-9AF4-703433AB834F}">
      <dgm:prSet phldrT="[Texto]" custT="1"/>
      <dgm:spPr/>
      <dgm:t>
        <a:bodyPr/>
        <a:lstStyle/>
        <a:p>
          <a:r>
            <a:rPr lang="es-CO" sz="1200" dirty="0" smtClean="0"/>
            <a:t>FORMACIÓN DE EVALUADORES</a:t>
          </a:r>
          <a:endParaRPr lang="es-CO" sz="1200" dirty="0"/>
        </a:p>
      </dgm:t>
    </dgm:pt>
    <dgm:pt modelId="{907231A4-834D-4857-AD1A-4D802909B5F8}" type="parTrans" cxnId="{C84F7300-03E9-4F83-9A0D-F2FCAFA985C2}">
      <dgm:prSet/>
      <dgm:spPr/>
      <dgm:t>
        <a:bodyPr/>
        <a:lstStyle/>
        <a:p>
          <a:endParaRPr lang="es-CO" sz="2000"/>
        </a:p>
      </dgm:t>
    </dgm:pt>
    <dgm:pt modelId="{BEF66DE4-8B95-4338-ADC7-87B66FF02957}" type="sibTrans" cxnId="{C84F7300-03E9-4F83-9A0D-F2FCAFA985C2}">
      <dgm:prSet/>
      <dgm:spPr/>
      <dgm:t>
        <a:bodyPr/>
        <a:lstStyle/>
        <a:p>
          <a:endParaRPr lang="es-CO" sz="2000"/>
        </a:p>
      </dgm:t>
    </dgm:pt>
    <dgm:pt modelId="{3B9D7C78-9C4B-4E72-AF56-73C2D0A76FF8}">
      <dgm:prSet phldrT="[Texto]" custT="1"/>
      <dgm:spPr/>
      <dgm:t>
        <a:bodyPr/>
        <a:lstStyle/>
        <a:p>
          <a:r>
            <a:rPr lang="es-CO" sz="2400" dirty="0" smtClean="0">
              <a:hlinkClick xmlns:r="http://schemas.openxmlformats.org/officeDocument/2006/relationships" r:id="rId3"/>
            </a:rPr>
            <a:t>http://goo.gl/forms/cUg1RZREmS</a:t>
          </a:r>
          <a:endParaRPr lang="es-CO" sz="2400" dirty="0"/>
        </a:p>
      </dgm:t>
    </dgm:pt>
    <dgm:pt modelId="{8876078C-FB4A-461B-86D7-987B6BDB60E2}" type="parTrans" cxnId="{1A611FD7-418E-4F23-8795-567ADE431F3E}">
      <dgm:prSet/>
      <dgm:spPr/>
      <dgm:t>
        <a:bodyPr/>
        <a:lstStyle/>
        <a:p>
          <a:endParaRPr lang="es-CO" sz="2000"/>
        </a:p>
      </dgm:t>
    </dgm:pt>
    <dgm:pt modelId="{156A9BE5-9829-4528-BE22-1F03D99E08D9}" type="sibTrans" cxnId="{1A611FD7-418E-4F23-8795-567ADE431F3E}">
      <dgm:prSet/>
      <dgm:spPr/>
      <dgm:t>
        <a:bodyPr/>
        <a:lstStyle/>
        <a:p>
          <a:endParaRPr lang="es-CO" sz="2000"/>
        </a:p>
      </dgm:t>
    </dgm:pt>
    <dgm:pt modelId="{95F8D815-1B50-4ABD-85EE-68FB5425350E}" type="pres">
      <dgm:prSet presAssocID="{33593596-DA14-4333-9C0A-D900F6246B0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453A99A9-B9C1-48DE-B598-DBE752535DEE}" type="pres">
      <dgm:prSet presAssocID="{37C5CC78-1C27-425E-B69C-30C3BA032A1B}" presName="composite" presStyleCnt="0"/>
      <dgm:spPr/>
    </dgm:pt>
    <dgm:pt modelId="{5332B022-5EA1-47F3-8DD2-36CFBD099EC9}" type="pres">
      <dgm:prSet presAssocID="{37C5CC78-1C27-425E-B69C-30C3BA032A1B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05F3E66-2855-4C27-815D-76413958778C}" type="pres">
      <dgm:prSet presAssocID="{37C5CC78-1C27-425E-B69C-30C3BA032A1B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CDD29B8-CBA7-40C1-93DE-01829D8C1F09}" type="pres">
      <dgm:prSet presAssocID="{8D226645-9690-41F4-9CCC-27DBC67A7544}" presName="sp" presStyleCnt="0"/>
      <dgm:spPr/>
    </dgm:pt>
    <dgm:pt modelId="{19E4520D-26A5-4985-A969-095D583BBC92}" type="pres">
      <dgm:prSet presAssocID="{D2BBAAE7-1543-4499-93CB-14354E9AFBEE}" presName="composite" presStyleCnt="0"/>
      <dgm:spPr/>
    </dgm:pt>
    <dgm:pt modelId="{E6300791-ADD1-40D7-A544-7B88559FED14}" type="pres">
      <dgm:prSet presAssocID="{D2BBAAE7-1543-4499-93CB-14354E9AFBE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F6348F-C4A9-4D88-911A-A2A05E7C4946}" type="pres">
      <dgm:prSet presAssocID="{D2BBAAE7-1543-4499-93CB-14354E9AFBE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58C769-89F8-438A-9CC7-5F9C3728C846}" type="pres">
      <dgm:prSet presAssocID="{96CC89B6-761C-4498-ABEE-94E55FC733AE}" presName="sp" presStyleCnt="0"/>
      <dgm:spPr/>
    </dgm:pt>
    <dgm:pt modelId="{6CB4C2D5-C627-4982-B02A-F347528F8BFC}" type="pres">
      <dgm:prSet presAssocID="{5F78ECDD-DBD4-441C-9AF4-703433AB834F}" presName="composite" presStyleCnt="0"/>
      <dgm:spPr/>
    </dgm:pt>
    <dgm:pt modelId="{F40C3C0D-879D-4521-9871-7F44CB862F3D}" type="pres">
      <dgm:prSet presAssocID="{5F78ECDD-DBD4-441C-9AF4-703433AB834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06AED37-B374-413D-B82D-EC5B1B0C79AF}" type="pres">
      <dgm:prSet presAssocID="{5F78ECDD-DBD4-441C-9AF4-703433AB834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B3F4A65-A274-4C17-B016-D304CCF493B9}" srcId="{37C5CC78-1C27-425E-B69C-30C3BA032A1B}" destId="{B4C122B6-5BBB-4A3C-9D43-E1F4A858DD70}" srcOrd="0" destOrd="0" parTransId="{1EA65E93-DBA3-4465-BC06-080EF17EA4F5}" sibTransId="{D0F48D9C-D4C0-4429-A8A1-2AC526F43882}"/>
    <dgm:cxn modelId="{582CEB0F-CCFA-48E6-BD52-FA88E0462951}" type="presOf" srcId="{33593596-DA14-4333-9C0A-D900F6246B05}" destId="{95F8D815-1B50-4ABD-85EE-68FB5425350E}" srcOrd="0" destOrd="0" presId="urn:microsoft.com/office/officeart/2005/8/layout/chevron2"/>
    <dgm:cxn modelId="{A4ABE513-99C5-4447-A408-42D9B16073CF}" type="presOf" srcId="{5F78ECDD-DBD4-441C-9AF4-703433AB834F}" destId="{F40C3C0D-879D-4521-9871-7F44CB862F3D}" srcOrd="0" destOrd="0" presId="urn:microsoft.com/office/officeart/2005/8/layout/chevron2"/>
    <dgm:cxn modelId="{25C95896-64C2-484C-A510-780A1AD94A11}" srcId="{33593596-DA14-4333-9C0A-D900F6246B05}" destId="{D2BBAAE7-1543-4499-93CB-14354E9AFBEE}" srcOrd="1" destOrd="0" parTransId="{E364A4BB-F7C3-4D52-BCDB-564A20D74DDA}" sibTransId="{96CC89B6-761C-4498-ABEE-94E55FC733AE}"/>
    <dgm:cxn modelId="{72039B65-9E70-45B9-AF85-E50B37F2DBBE}" type="presOf" srcId="{B4C122B6-5BBB-4A3C-9D43-E1F4A858DD70}" destId="{F05F3E66-2855-4C27-815D-76413958778C}" srcOrd="0" destOrd="0" presId="urn:microsoft.com/office/officeart/2005/8/layout/chevron2"/>
    <dgm:cxn modelId="{9D712572-288C-4A42-A4F9-F63DC755F53E}" type="presOf" srcId="{DE36D92E-F9FA-42E6-93EF-3B9DF7A6F412}" destId="{97F6348F-C4A9-4D88-911A-A2A05E7C4946}" srcOrd="0" destOrd="0" presId="urn:microsoft.com/office/officeart/2005/8/layout/chevron2"/>
    <dgm:cxn modelId="{F3158D8B-E5EF-4D50-A4AF-2FADE119C411}" srcId="{33593596-DA14-4333-9C0A-D900F6246B05}" destId="{37C5CC78-1C27-425E-B69C-30C3BA032A1B}" srcOrd="0" destOrd="0" parTransId="{99E495AD-3547-4071-B6C9-0CF1E79DC9D5}" sibTransId="{8D226645-9690-41F4-9CCC-27DBC67A7544}"/>
    <dgm:cxn modelId="{55B8351E-87F5-43CD-99B8-26F953D0CD56}" type="presOf" srcId="{D2BBAAE7-1543-4499-93CB-14354E9AFBEE}" destId="{E6300791-ADD1-40D7-A544-7B88559FED14}" srcOrd="0" destOrd="0" presId="urn:microsoft.com/office/officeart/2005/8/layout/chevron2"/>
    <dgm:cxn modelId="{D1F0907F-CDB5-4722-B324-EBB8E40F5F88}" type="presOf" srcId="{37C5CC78-1C27-425E-B69C-30C3BA032A1B}" destId="{5332B022-5EA1-47F3-8DD2-36CFBD099EC9}" srcOrd="0" destOrd="0" presId="urn:microsoft.com/office/officeart/2005/8/layout/chevron2"/>
    <dgm:cxn modelId="{1A611FD7-418E-4F23-8795-567ADE431F3E}" srcId="{5F78ECDD-DBD4-441C-9AF4-703433AB834F}" destId="{3B9D7C78-9C4B-4E72-AF56-73C2D0A76FF8}" srcOrd="0" destOrd="0" parTransId="{8876078C-FB4A-461B-86D7-987B6BDB60E2}" sibTransId="{156A9BE5-9829-4528-BE22-1F03D99E08D9}"/>
    <dgm:cxn modelId="{C84F7300-03E9-4F83-9A0D-F2FCAFA985C2}" srcId="{33593596-DA14-4333-9C0A-D900F6246B05}" destId="{5F78ECDD-DBD4-441C-9AF4-703433AB834F}" srcOrd="2" destOrd="0" parTransId="{907231A4-834D-4857-AD1A-4D802909B5F8}" sibTransId="{BEF66DE4-8B95-4338-ADC7-87B66FF02957}"/>
    <dgm:cxn modelId="{A090805D-C31B-4A3E-BC63-CBDD7007C59D}" srcId="{D2BBAAE7-1543-4499-93CB-14354E9AFBEE}" destId="{DE36D92E-F9FA-42E6-93EF-3B9DF7A6F412}" srcOrd="0" destOrd="0" parTransId="{E9D3307F-21EA-47A5-B234-5F0FEF7E713F}" sibTransId="{6C7CD309-CD00-41B2-AB64-DB4064F744CD}"/>
    <dgm:cxn modelId="{441BE1BF-B7CA-4D09-8BC9-6E547FC7A670}" type="presOf" srcId="{3B9D7C78-9C4B-4E72-AF56-73C2D0A76FF8}" destId="{B06AED37-B374-413D-B82D-EC5B1B0C79AF}" srcOrd="0" destOrd="0" presId="urn:microsoft.com/office/officeart/2005/8/layout/chevron2"/>
    <dgm:cxn modelId="{2C159465-B694-41DD-850D-6DCEA3CBBBAA}" type="presParOf" srcId="{95F8D815-1B50-4ABD-85EE-68FB5425350E}" destId="{453A99A9-B9C1-48DE-B598-DBE752535DEE}" srcOrd="0" destOrd="0" presId="urn:microsoft.com/office/officeart/2005/8/layout/chevron2"/>
    <dgm:cxn modelId="{1DEBCB20-AF57-4026-8FBB-280AAB1454E3}" type="presParOf" srcId="{453A99A9-B9C1-48DE-B598-DBE752535DEE}" destId="{5332B022-5EA1-47F3-8DD2-36CFBD099EC9}" srcOrd="0" destOrd="0" presId="urn:microsoft.com/office/officeart/2005/8/layout/chevron2"/>
    <dgm:cxn modelId="{C4FD8C37-9214-4A1E-ACF1-9F7544046D97}" type="presParOf" srcId="{453A99A9-B9C1-48DE-B598-DBE752535DEE}" destId="{F05F3E66-2855-4C27-815D-76413958778C}" srcOrd="1" destOrd="0" presId="urn:microsoft.com/office/officeart/2005/8/layout/chevron2"/>
    <dgm:cxn modelId="{96270604-64D7-466F-876B-98D81A04FDCC}" type="presParOf" srcId="{95F8D815-1B50-4ABD-85EE-68FB5425350E}" destId="{FCDD29B8-CBA7-40C1-93DE-01829D8C1F09}" srcOrd="1" destOrd="0" presId="urn:microsoft.com/office/officeart/2005/8/layout/chevron2"/>
    <dgm:cxn modelId="{E391830D-4441-48E4-8995-0E4C6C956BF7}" type="presParOf" srcId="{95F8D815-1B50-4ABD-85EE-68FB5425350E}" destId="{19E4520D-26A5-4985-A969-095D583BBC92}" srcOrd="2" destOrd="0" presId="urn:microsoft.com/office/officeart/2005/8/layout/chevron2"/>
    <dgm:cxn modelId="{9B60A989-50B4-4BB0-BEBF-53551A2CF55A}" type="presParOf" srcId="{19E4520D-26A5-4985-A969-095D583BBC92}" destId="{E6300791-ADD1-40D7-A544-7B88559FED14}" srcOrd="0" destOrd="0" presId="urn:microsoft.com/office/officeart/2005/8/layout/chevron2"/>
    <dgm:cxn modelId="{D6DE16DE-C71A-4CB8-8522-E452B509DC6F}" type="presParOf" srcId="{19E4520D-26A5-4985-A969-095D583BBC92}" destId="{97F6348F-C4A9-4D88-911A-A2A05E7C4946}" srcOrd="1" destOrd="0" presId="urn:microsoft.com/office/officeart/2005/8/layout/chevron2"/>
    <dgm:cxn modelId="{F98AB4D1-33C6-44BB-B523-BEB5604AFCD2}" type="presParOf" srcId="{95F8D815-1B50-4ABD-85EE-68FB5425350E}" destId="{1558C769-89F8-438A-9CC7-5F9C3728C846}" srcOrd="3" destOrd="0" presId="urn:microsoft.com/office/officeart/2005/8/layout/chevron2"/>
    <dgm:cxn modelId="{DF2A6965-59DE-4B81-B3AA-45306800C259}" type="presParOf" srcId="{95F8D815-1B50-4ABD-85EE-68FB5425350E}" destId="{6CB4C2D5-C627-4982-B02A-F347528F8BFC}" srcOrd="4" destOrd="0" presId="urn:microsoft.com/office/officeart/2005/8/layout/chevron2"/>
    <dgm:cxn modelId="{E6B247C6-3265-4BA8-8E1F-789486533EF5}" type="presParOf" srcId="{6CB4C2D5-C627-4982-B02A-F347528F8BFC}" destId="{F40C3C0D-879D-4521-9871-7F44CB862F3D}" srcOrd="0" destOrd="0" presId="urn:microsoft.com/office/officeart/2005/8/layout/chevron2"/>
    <dgm:cxn modelId="{9D67E1D1-F461-4FBA-8303-0994F596E385}" type="presParOf" srcId="{6CB4C2D5-C627-4982-B02A-F347528F8BFC}" destId="{B06AED37-B374-413D-B82D-EC5B1B0C79A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43591-0233-4000-8F12-8E2733989BF5}">
      <dsp:nvSpPr>
        <dsp:cNvPr id="0" name=""/>
        <dsp:cNvSpPr/>
      </dsp:nvSpPr>
      <dsp:spPr>
        <a:xfrm rot="16200000">
          <a:off x="-834809" y="835584"/>
          <a:ext cx="3686791" cy="201562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692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/>
            <a:t>CONSTRUCCIÓN DE ESQUEMAS (Perfiles ocupacionales) </a:t>
          </a:r>
          <a:endParaRPr lang="es-CO" sz="2000" b="1" kern="1200" dirty="0"/>
        </a:p>
      </dsp:txBody>
      <dsp:txXfrm rot="5400000">
        <a:off x="776" y="737357"/>
        <a:ext cx="2015621" cy="2212075"/>
      </dsp:txXfrm>
    </dsp:sp>
    <dsp:sp modelId="{11412416-0E79-410A-84FB-A031D190AAF4}">
      <dsp:nvSpPr>
        <dsp:cNvPr id="0" name=""/>
        <dsp:cNvSpPr/>
      </dsp:nvSpPr>
      <dsp:spPr>
        <a:xfrm rot="16200000">
          <a:off x="1331983" y="835584"/>
          <a:ext cx="3686791" cy="2015621"/>
        </a:xfrm>
        <a:prstGeom prst="flowChartManualOperati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692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/>
            <a:t>EVALUACIÓN POR ESQUEMAS EN SECTORES REGULADOS</a:t>
          </a:r>
          <a:endParaRPr lang="es-CO" sz="2000" b="1" kern="1200" dirty="0"/>
        </a:p>
      </dsp:txBody>
      <dsp:txXfrm rot="5400000">
        <a:off x="2167568" y="737357"/>
        <a:ext cx="2015621" cy="2212075"/>
      </dsp:txXfrm>
    </dsp:sp>
    <dsp:sp modelId="{F8EB0ED3-2E4E-4E7D-B17D-B1F1A3FD5524}">
      <dsp:nvSpPr>
        <dsp:cNvPr id="0" name=""/>
        <dsp:cNvSpPr/>
      </dsp:nvSpPr>
      <dsp:spPr>
        <a:xfrm rot="16200000">
          <a:off x="3499551" y="835584"/>
          <a:ext cx="3686791" cy="2015621"/>
        </a:xfrm>
        <a:prstGeom prst="flowChartManualOperati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/>
            <a:t>ACREDITACIÓN </a:t>
          </a:r>
          <a:endParaRPr lang="es-CO" sz="2000" b="1" kern="1200" dirty="0"/>
        </a:p>
      </dsp:txBody>
      <dsp:txXfrm rot="5400000">
        <a:off x="4335136" y="737357"/>
        <a:ext cx="2015621" cy="2212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0A81E-0266-4DFC-85E5-0800D156F4EB}">
      <dsp:nvSpPr>
        <dsp:cNvPr id="0" name=""/>
        <dsp:cNvSpPr/>
      </dsp:nvSpPr>
      <dsp:spPr>
        <a:xfrm>
          <a:off x="1516" y="719936"/>
          <a:ext cx="3101912" cy="27210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NUEVA ESTRUCTURA</a:t>
          </a:r>
          <a:br>
            <a:rPr lang="es-ES" sz="1600" kern="1200" dirty="0" smtClean="0"/>
          </a:br>
          <a:r>
            <a:rPr lang="es-ES" sz="1600" kern="1200" dirty="0" smtClean="0"/>
            <a:t>Se conformará staff de líderes regionales que coordinarán la ejecución del proceso de Evaluación de Competencias Laborales; adicionalmente, los líderes de los centros con vinculación como contratistas ejercerán funciones de evaluador y apoyarán al staff regional en la gestión del proceso.</a:t>
          </a:r>
          <a:endParaRPr lang="es-CO" sz="1600" kern="1200" dirty="0"/>
        </a:p>
      </dsp:txBody>
      <dsp:txXfrm>
        <a:off x="1516" y="719936"/>
        <a:ext cx="3101912" cy="2721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E308B-05E3-40B6-AC67-16FF0E4280D2}">
      <dsp:nvSpPr>
        <dsp:cNvPr id="0" name=""/>
        <dsp:cNvSpPr/>
      </dsp:nvSpPr>
      <dsp:spPr>
        <a:xfrm>
          <a:off x="1383138" y="3391095"/>
          <a:ext cx="1828366" cy="14499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Infraestructura  (Vías 4G)</a:t>
          </a:r>
          <a:endParaRPr lang="es-CO" sz="1600" kern="1200" dirty="0"/>
        </a:p>
      </dsp:txBody>
      <dsp:txXfrm>
        <a:off x="1656328" y="3607736"/>
        <a:ext cx="1281987" cy="1016626"/>
      </dsp:txXfrm>
    </dsp:sp>
    <dsp:sp modelId="{AF20AA7D-EAFB-432A-BD28-B2500A961582}">
      <dsp:nvSpPr>
        <dsp:cNvPr id="0" name=""/>
        <dsp:cNvSpPr/>
      </dsp:nvSpPr>
      <dsp:spPr>
        <a:xfrm>
          <a:off x="1493348" y="4039493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7EFB8-4E99-4311-B70B-1B36A78698B5}">
      <dsp:nvSpPr>
        <dsp:cNvPr id="0" name=""/>
        <dsp:cNvSpPr/>
      </dsp:nvSpPr>
      <dsp:spPr>
        <a:xfrm>
          <a:off x="0" y="2589584"/>
          <a:ext cx="1688522" cy="144990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6E46D-2545-40B0-954E-2F7E35236C16}">
      <dsp:nvSpPr>
        <dsp:cNvPr id="0" name=""/>
        <dsp:cNvSpPr/>
      </dsp:nvSpPr>
      <dsp:spPr>
        <a:xfrm>
          <a:off x="1156718" y="3847167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022751"/>
              <a:satOff val="-1535"/>
              <a:lumOff val="-2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8028-455E-43E2-9AE4-516B87EA1806}">
      <dsp:nvSpPr>
        <dsp:cNvPr id="0" name=""/>
        <dsp:cNvSpPr/>
      </dsp:nvSpPr>
      <dsp:spPr>
        <a:xfrm>
          <a:off x="2906121" y="2585383"/>
          <a:ext cx="1688522" cy="14499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/>
            <a:t>Construcción de Vivienda y Edificación </a:t>
          </a:r>
          <a:endParaRPr lang="es-CO" sz="1600" b="1" kern="1200" dirty="0"/>
        </a:p>
      </dsp:txBody>
      <dsp:txXfrm>
        <a:off x="3167657" y="2809960"/>
        <a:ext cx="1165450" cy="1000754"/>
      </dsp:txXfrm>
    </dsp:sp>
    <dsp:sp modelId="{B1EF77EF-5FCC-4DF4-80D4-2D09A28AB9F6}">
      <dsp:nvSpPr>
        <dsp:cNvPr id="0" name=""/>
        <dsp:cNvSpPr/>
      </dsp:nvSpPr>
      <dsp:spPr>
        <a:xfrm>
          <a:off x="4068211" y="3839232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045503"/>
              <a:satOff val="-3069"/>
              <a:lumOff val="-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31C82-FD3D-4839-B8EA-284D8621F403}">
      <dsp:nvSpPr>
        <dsp:cNvPr id="0" name=""/>
        <dsp:cNvSpPr/>
      </dsp:nvSpPr>
      <dsp:spPr>
        <a:xfrm>
          <a:off x="4358286" y="3388294"/>
          <a:ext cx="1688522" cy="144990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50B90-47AD-485D-A7B6-CF02F927EA2A}">
      <dsp:nvSpPr>
        <dsp:cNvPr id="0" name=""/>
        <dsp:cNvSpPr/>
      </dsp:nvSpPr>
      <dsp:spPr>
        <a:xfrm>
          <a:off x="4399470" y="4033424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068254"/>
              <a:satOff val="-4604"/>
              <a:lumOff val="-7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FAB0A-F740-45CB-A9CB-594CC57C9418}">
      <dsp:nvSpPr>
        <dsp:cNvPr id="0" name=""/>
        <dsp:cNvSpPr/>
      </dsp:nvSpPr>
      <dsp:spPr>
        <a:xfrm>
          <a:off x="1453060" y="1788539"/>
          <a:ext cx="1688522" cy="14499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600" kern="1200" dirty="0" smtClean="0"/>
            <a:t>TIC</a:t>
          </a:r>
          <a:endParaRPr lang="es-CO" sz="3600" kern="1200" dirty="0"/>
        </a:p>
      </dsp:txBody>
      <dsp:txXfrm>
        <a:off x="1714596" y="2013116"/>
        <a:ext cx="1165450" cy="1000754"/>
      </dsp:txXfrm>
    </dsp:sp>
    <dsp:sp modelId="{DEA26D07-E0B6-4FE3-94FE-FDA7AF91F1A8}">
      <dsp:nvSpPr>
        <dsp:cNvPr id="0" name=""/>
        <dsp:cNvSpPr/>
      </dsp:nvSpPr>
      <dsp:spPr>
        <a:xfrm>
          <a:off x="2609779" y="1816081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091005"/>
              <a:satOff val="-6138"/>
              <a:lumOff val="-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E16FF-259F-4A3A-9BDC-4C46DF4C8052}">
      <dsp:nvSpPr>
        <dsp:cNvPr id="0" name=""/>
        <dsp:cNvSpPr/>
      </dsp:nvSpPr>
      <dsp:spPr>
        <a:xfrm>
          <a:off x="2906121" y="982360"/>
          <a:ext cx="1688522" cy="144990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CAEE2-B829-4C3D-A7E2-4F5249A5F871}">
      <dsp:nvSpPr>
        <dsp:cNvPr id="0" name=""/>
        <dsp:cNvSpPr/>
      </dsp:nvSpPr>
      <dsp:spPr>
        <a:xfrm>
          <a:off x="2953571" y="1624689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113756"/>
              <a:satOff val="-7673"/>
              <a:lumOff val="-1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824EC-3782-430A-A5CE-79AE61E4C7F7}">
      <dsp:nvSpPr>
        <dsp:cNvPr id="0" name=""/>
        <dsp:cNvSpPr/>
      </dsp:nvSpPr>
      <dsp:spPr>
        <a:xfrm>
          <a:off x="4358286" y="1785272"/>
          <a:ext cx="1688522" cy="14499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kern="1200" dirty="0" smtClean="0"/>
            <a:t>AGRÍCOLA</a:t>
          </a:r>
          <a:endParaRPr lang="es-CO" sz="2000" kern="1200" dirty="0"/>
        </a:p>
      </dsp:txBody>
      <dsp:txXfrm>
        <a:off x="4619822" y="2009849"/>
        <a:ext cx="1165450" cy="1000754"/>
      </dsp:txXfrm>
    </dsp:sp>
    <dsp:sp modelId="{4FB6ABBA-7210-48C1-AD63-9A8353E9E80E}">
      <dsp:nvSpPr>
        <dsp:cNvPr id="0" name=""/>
        <dsp:cNvSpPr/>
      </dsp:nvSpPr>
      <dsp:spPr>
        <a:xfrm>
          <a:off x="5819405" y="2427601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136507"/>
              <a:satOff val="-9207"/>
              <a:lumOff val="-14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24A53-D38C-42F6-9F59-62B89ED4074D}">
      <dsp:nvSpPr>
        <dsp:cNvPr id="0" name=""/>
        <dsp:cNvSpPr/>
      </dsp:nvSpPr>
      <dsp:spPr>
        <a:xfrm>
          <a:off x="5811347" y="2600320"/>
          <a:ext cx="1688522" cy="144990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B725A-ACD9-4C2B-A7FB-25B470F967A4}">
      <dsp:nvSpPr>
        <dsp:cNvPr id="0" name=""/>
        <dsp:cNvSpPr/>
      </dsp:nvSpPr>
      <dsp:spPr>
        <a:xfrm>
          <a:off x="6140815" y="2626462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159259"/>
              <a:satOff val="-10742"/>
              <a:lumOff val="-1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C52F4-0213-46EC-9C4E-3C91A135B895}">
      <dsp:nvSpPr>
        <dsp:cNvPr id="0" name=""/>
        <dsp:cNvSpPr/>
      </dsp:nvSpPr>
      <dsp:spPr>
        <a:xfrm>
          <a:off x="5811347" y="997765"/>
          <a:ext cx="1688522" cy="14499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 smtClean="0"/>
            <a:t>MÍNERIA </a:t>
          </a:r>
          <a:endParaRPr lang="es-CO" sz="2400" kern="1200" dirty="0"/>
        </a:p>
      </dsp:txBody>
      <dsp:txXfrm>
        <a:off x="6072883" y="1222342"/>
        <a:ext cx="1165450" cy="1000754"/>
      </dsp:txXfrm>
    </dsp:sp>
    <dsp:sp modelId="{6C108497-936F-4DFF-8CBC-CF0AE6770B2F}">
      <dsp:nvSpPr>
        <dsp:cNvPr id="0" name=""/>
        <dsp:cNvSpPr/>
      </dsp:nvSpPr>
      <dsp:spPr>
        <a:xfrm>
          <a:off x="7272465" y="1647563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182010"/>
              <a:satOff val="-12276"/>
              <a:lumOff val="-19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3D805-0880-42BD-A5D0-B98EC7A220DB}">
      <dsp:nvSpPr>
        <dsp:cNvPr id="0" name=""/>
        <dsp:cNvSpPr/>
      </dsp:nvSpPr>
      <dsp:spPr>
        <a:xfrm>
          <a:off x="7264408" y="1806745"/>
          <a:ext cx="1688522" cy="144990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6AF72-BE2D-4DD8-898E-6753763E0A26}">
      <dsp:nvSpPr>
        <dsp:cNvPr id="0" name=""/>
        <dsp:cNvSpPr/>
      </dsp:nvSpPr>
      <dsp:spPr>
        <a:xfrm>
          <a:off x="7601038" y="1838955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204761"/>
              <a:satOff val="-13811"/>
              <a:lumOff val="-22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72820-56DA-43ED-A4D0-BE95C5A28045}">
      <dsp:nvSpPr>
        <dsp:cNvPr id="0" name=""/>
        <dsp:cNvSpPr/>
      </dsp:nvSpPr>
      <dsp:spPr>
        <a:xfrm>
          <a:off x="7264408" y="3406966"/>
          <a:ext cx="1688522" cy="14499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TRANSPORTE</a:t>
          </a:r>
          <a:endParaRPr lang="es-CO" sz="1600" kern="1200" dirty="0"/>
        </a:p>
      </dsp:txBody>
      <dsp:txXfrm>
        <a:off x="7525944" y="3631543"/>
        <a:ext cx="1165450" cy="1000754"/>
      </dsp:txXfrm>
    </dsp:sp>
    <dsp:sp modelId="{17EE4CFD-5187-4CB7-90FD-FB73769837A7}">
      <dsp:nvSpPr>
        <dsp:cNvPr id="0" name=""/>
        <dsp:cNvSpPr/>
      </dsp:nvSpPr>
      <dsp:spPr>
        <a:xfrm>
          <a:off x="7599247" y="4676687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0227513"/>
              <a:satOff val="-15345"/>
              <a:lumOff val="-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3449B-7152-4C21-B843-387D13018C44}">
      <dsp:nvSpPr>
        <dsp:cNvPr id="0" name=""/>
        <dsp:cNvSpPr/>
      </dsp:nvSpPr>
      <dsp:spPr>
        <a:xfrm>
          <a:off x="5811347" y="4200542"/>
          <a:ext cx="1688522" cy="144990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ADAA4-A521-46EF-8E17-2F8081D207DA}">
      <dsp:nvSpPr>
        <dsp:cNvPr id="0" name=""/>
        <dsp:cNvSpPr/>
      </dsp:nvSpPr>
      <dsp:spPr>
        <a:xfrm>
          <a:off x="7285895" y="4836803"/>
          <a:ext cx="196964" cy="16991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2B022-5EA1-47F3-8DD2-36CFBD099EC9}">
      <dsp:nvSpPr>
        <dsp:cNvPr id="0" name=""/>
        <dsp:cNvSpPr/>
      </dsp:nvSpPr>
      <dsp:spPr>
        <a:xfrm rot="5400000">
          <a:off x="-222429" y="225592"/>
          <a:ext cx="1482862" cy="10380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COORDINADORES MISIONALES REGIONALES</a:t>
          </a:r>
          <a:endParaRPr lang="es-CO" sz="1100" kern="1200" dirty="0"/>
        </a:p>
      </dsp:txBody>
      <dsp:txXfrm rot="-5400000">
        <a:off x="0" y="522165"/>
        <a:ext cx="1038004" cy="444858"/>
      </dsp:txXfrm>
    </dsp:sp>
    <dsp:sp modelId="{F05F3E66-2855-4C27-815D-76413958778C}">
      <dsp:nvSpPr>
        <dsp:cNvPr id="0" name=""/>
        <dsp:cNvSpPr/>
      </dsp:nvSpPr>
      <dsp:spPr>
        <a:xfrm rot="5400000">
          <a:off x="3084818" y="-2043650"/>
          <a:ext cx="964367" cy="50579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>
              <a:hlinkClick xmlns:r="http://schemas.openxmlformats.org/officeDocument/2006/relationships" r:id="rId1"/>
            </a:rPr>
            <a:t>http://goo.gl/forms/MD3f6WbdA8</a:t>
          </a:r>
          <a:endParaRPr lang="es-CO" sz="2400" kern="1200" dirty="0"/>
        </a:p>
      </dsp:txBody>
      <dsp:txXfrm rot="-5400000">
        <a:off x="1038005" y="50240"/>
        <a:ext cx="5010918" cy="870213"/>
      </dsp:txXfrm>
    </dsp:sp>
    <dsp:sp modelId="{E6300791-ADD1-40D7-A544-7B88559FED14}">
      <dsp:nvSpPr>
        <dsp:cNvPr id="0" name=""/>
        <dsp:cNvSpPr/>
      </dsp:nvSpPr>
      <dsp:spPr>
        <a:xfrm rot="5400000">
          <a:off x="-222429" y="1512997"/>
          <a:ext cx="1482862" cy="10380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LÍDERES </a:t>
          </a:r>
          <a:endParaRPr lang="es-CO" sz="1800" kern="1200" dirty="0"/>
        </a:p>
      </dsp:txBody>
      <dsp:txXfrm rot="-5400000">
        <a:off x="0" y="1809570"/>
        <a:ext cx="1038004" cy="444858"/>
      </dsp:txXfrm>
    </dsp:sp>
    <dsp:sp modelId="{97F6348F-C4A9-4D88-911A-A2A05E7C4946}">
      <dsp:nvSpPr>
        <dsp:cNvPr id="0" name=""/>
        <dsp:cNvSpPr/>
      </dsp:nvSpPr>
      <dsp:spPr>
        <a:xfrm rot="5400000">
          <a:off x="3085071" y="-756498"/>
          <a:ext cx="963860" cy="50579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>
              <a:hlinkClick xmlns:r="http://schemas.openxmlformats.org/officeDocument/2006/relationships" r:id="rId2"/>
            </a:rPr>
            <a:t>http://goo.gl/forms/Yo21g2aPDH</a:t>
          </a:r>
          <a:endParaRPr lang="es-CO" sz="2400" kern="1200" dirty="0"/>
        </a:p>
      </dsp:txBody>
      <dsp:txXfrm rot="-5400000">
        <a:off x="1038004" y="1337621"/>
        <a:ext cx="5010943" cy="869756"/>
      </dsp:txXfrm>
    </dsp:sp>
    <dsp:sp modelId="{F40C3C0D-879D-4521-9871-7F44CB862F3D}">
      <dsp:nvSpPr>
        <dsp:cNvPr id="0" name=""/>
        <dsp:cNvSpPr/>
      </dsp:nvSpPr>
      <dsp:spPr>
        <a:xfrm rot="5400000">
          <a:off x="-222429" y="2800403"/>
          <a:ext cx="1482862" cy="10380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FORMACIÓN DE EVALUADORES</a:t>
          </a:r>
          <a:endParaRPr lang="es-CO" sz="1200" kern="1200" dirty="0"/>
        </a:p>
      </dsp:txBody>
      <dsp:txXfrm rot="-5400000">
        <a:off x="0" y="3096976"/>
        <a:ext cx="1038004" cy="444858"/>
      </dsp:txXfrm>
    </dsp:sp>
    <dsp:sp modelId="{B06AED37-B374-413D-B82D-EC5B1B0C79AF}">
      <dsp:nvSpPr>
        <dsp:cNvPr id="0" name=""/>
        <dsp:cNvSpPr/>
      </dsp:nvSpPr>
      <dsp:spPr>
        <a:xfrm rot="5400000">
          <a:off x="3085071" y="530906"/>
          <a:ext cx="963860" cy="50579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>
              <a:hlinkClick xmlns:r="http://schemas.openxmlformats.org/officeDocument/2006/relationships" r:id="rId3"/>
            </a:rPr>
            <a:t>http://goo.gl/forms/cUg1RZREmS</a:t>
          </a:r>
          <a:endParaRPr lang="es-CO" sz="2400" kern="1200" dirty="0"/>
        </a:p>
      </dsp:txBody>
      <dsp:txXfrm rot="-5400000">
        <a:off x="1038004" y="2625025"/>
        <a:ext cx="5010943" cy="869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81FA6-9DEB-40A7-BB89-0C22538C7585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39ABA-B097-4F16-BB6E-27ED74F0171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870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75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788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08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4042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41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1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796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77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2774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8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180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05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03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580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547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733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625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07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138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903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09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973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3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898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854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381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846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004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035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709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16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86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098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4011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492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147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681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15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53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8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95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25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39ABA-B097-4F16-BB6E-27ED74F0171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92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38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00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31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6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91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554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03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36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16/02/2015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6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esentacion-PowerPoint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9144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65100" y="124521"/>
            <a:ext cx="6672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1" dirty="0" smtClean="0"/>
              <a:t>DIRECCIÓN SISTEMA NACIONAL DE FORMACIÓN PARA EL TRABAJO</a:t>
            </a:r>
          </a:p>
          <a:p>
            <a:pPr algn="ctr"/>
            <a:r>
              <a:rPr lang="es-ES" sz="2400" b="1" i="1" dirty="0" smtClean="0"/>
              <a:t>GESTIÓN DE CERTIFICACIÓN DE COMPETENCIAS</a:t>
            </a:r>
          </a:p>
          <a:p>
            <a:pPr algn="ctr"/>
            <a:r>
              <a:rPr lang="es-ES" sz="2400" b="1" i="1" dirty="0" smtClean="0"/>
              <a:t>LABORALES</a:t>
            </a:r>
            <a:endParaRPr lang="es-ES" sz="2400" b="1" i="1" dirty="0"/>
          </a:p>
        </p:txBody>
      </p:sp>
    </p:spTree>
    <p:extLst>
      <p:ext uri="{BB962C8B-B14F-4D97-AF65-F5344CB8AC3E}">
        <p14:creationId xmlns:p14="http://schemas.microsoft.com/office/powerpoint/2010/main" val="3896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>
            <a:off x="176646" y="1250375"/>
            <a:ext cx="83640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Atender </a:t>
            </a:r>
            <a:r>
              <a:rPr lang="es-ES" sz="1600" dirty="0"/>
              <a:t>y dar información del proceso a clientes internos y </a:t>
            </a:r>
            <a:r>
              <a:rPr lang="es-ES" sz="1600" dirty="0" smtClean="0"/>
              <a:t>externos.</a:t>
            </a:r>
          </a:p>
          <a:p>
            <a:pPr marL="228600" indent="-228600" algn="just" fontAlgn="ctr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err="1" smtClean="0"/>
              <a:t>Recepcionar</a:t>
            </a:r>
            <a:r>
              <a:rPr lang="es-ES" sz="1600" dirty="0" smtClean="0"/>
              <a:t> y consolidar las </a:t>
            </a:r>
            <a:r>
              <a:rPr lang="es-ES" sz="1600" dirty="0"/>
              <a:t>comunicaciones dirigidas al SENA, por cualquiera de sus vías de </a:t>
            </a:r>
            <a:r>
              <a:rPr lang="es-ES" sz="1600" dirty="0" smtClean="0"/>
              <a:t>ingreso.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Mantener </a:t>
            </a:r>
            <a:r>
              <a:rPr lang="es-ES" sz="1600" dirty="0"/>
              <a:t>actualizado los registros del Aplicativo dispuesto para el proceso</a:t>
            </a:r>
            <a:r>
              <a:rPr lang="es-ES" sz="1600" dirty="0" smtClean="0"/>
              <a:t>.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Apoyar en la reproducción de instrumentos para la aplicación de </a:t>
            </a:r>
            <a:r>
              <a:rPr lang="es-ES" sz="1600" dirty="0" smtClean="0"/>
              <a:t>pruebas, elaboración de actas. 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Apoyar al líder en revisión documental de auditorías internas y externas del proceso de ECCL. </a:t>
            </a:r>
            <a:endParaRPr lang="es-ES" sz="1600" dirty="0" smtClean="0"/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Informar a </a:t>
            </a:r>
            <a:r>
              <a:rPr lang="es-ES" sz="1600" dirty="0"/>
              <a:t>candidatos para citación a las actividades de: valoración de evidencias de conocimiento, desempeño y producto</a:t>
            </a:r>
            <a:r>
              <a:rPr lang="es-ES" sz="1600" dirty="0" smtClean="0"/>
              <a:t>.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Mantener la documentación del proceso de ECCL, organizada de acuerdo con los lineamientos institucionales</a:t>
            </a:r>
            <a:r>
              <a:rPr lang="es-ES" sz="1600" dirty="0" smtClean="0"/>
              <a:t>.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Verificar el cumplimiento de requisitos de la ejecución </a:t>
            </a:r>
            <a:r>
              <a:rPr lang="es-ES" sz="1600" dirty="0" smtClean="0"/>
              <a:t>por </a:t>
            </a:r>
            <a:r>
              <a:rPr lang="es-ES" sz="1600" dirty="0"/>
              <a:t>cada candidato para generar la certificación respectiva.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76646" y="176377"/>
            <a:ext cx="6380018" cy="906462"/>
          </a:xfrm>
        </p:spPr>
        <p:txBody>
          <a:bodyPr>
            <a:noAutofit/>
          </a:bodyPr>
          <a:lstStyle/>
          <a:p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  <a:t>FUNCIONES DE LOS ACTORES  DEL PROCESO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CO" sz="2800" b="1" dirty="0" smtClean="0">
                <a:solidFill>
                  <a:schemeClr val="accent1">
                    <a:lumMod val="50000"/>
                  </a:schemeClr>
                </a:solidFill>
              </a:rPr>
              <a:t>APOYOS ADMINISTRATIVOS </a:t>
            </a:r>
            <a:endParaRPr lang="es-CO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1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>
            <a:off x="381000" y="1259216"/>
            <a:ext cx="813520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Realizar su labor con base en la NTC/ISO/19011 </a:t>
            </a:r>
            <a:r>
              <a:rPr lang="es-ES" sz="1600" dirty="0" smtClean="0"/>
              <a:t>vigente.</a:t>
            </a:r>
          </a:p>
          <a:p>
            <a:pPr marL="228600" indent="-228600" algn="just" fontAlgn="ctr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Planear las </a:t>
            </a:r>
            <a:r>
              <a:rPr lang="es-ES" sz="1600" dirty="0"/>
              <a:t>auditorias, </a:t>
            </a:r>
            <a:r>
              <a:rPr lang="es-ES" sz="1600" dirty="0" smtClean="0"/>
              <a:t>y remitir el plan de auditoría a </a:t>
            </a:r>
            <a:r>
              <a:rPr lang="es-ES" sz="1600" dirty="0"/>
              <a:t>los </a:t>
            </a:r>
            <a:r>
              <a:rPr lang="es-ES" sz="1600" dirty="0" smtClean="0"/>
              <a:t>centros.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Realizar la revisión documental previa, relacionada con los proyectos a auditar</a:t>
            </a:r>
            <a:r>
              <a:rPr lang="es-ES" sz="1600" dirty="0" smtClean="0"/>
              <a:t>.</a:t>
            </a:r>
          </a:p>
          <a:p>
            <a:pPr marL="285750" indent="-28575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Realizar </a:t>
            </a:r>
            <a:r>
              <a:rPr lang="es-ES" sz="1600" dirty="0"/>
              <a:t>las auditorías asignadas </a:t>
            </a:r>
            <a:r>
              <a:rPr lang="es-ES" sz="1600" dirty="0" smtClean="0"/>
              <a:t>por la regional y por el grupo de Evaluación y Certificación dando cumplimiento a </a:t>
            </a:r>
            <a:r>
              <a:rPr lang="es-ES" sz="1600" dirty="0"/>
              <a:t>lo expuesto en </a:t>
            </a:r>
            <a:r>
              <a:rPr lang="es-ES" sz="1600" dirty="0" smtClean="0"/>
              <a:t>la documentación vigente. </a:t>
            </a:r>
          </a:p>
          <a:p>
            <a:pPr marL="285750" indent="-28575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Gestionar </a:t>
            </a:r>
            <a:r>
              <a:rPr lang="es-ES" sz="1600" dirty="0"/>
              <a:t>y mantener al día los registros </a:t>
            </a:r>
            <a:r>
              <a:rPr lang="es-ES" sz="1600" dirty="0" smtClean="0"/>
              <a:t>(físicos </a:t>
            </a:r>
            <a:r>
              <a:rPr lang="es-ES" sz="1600" dirty="0"/>
              <a:t>y/o </a:t>
            </a:r>
            <a:r>
              <a:rPr lang="es-ES" sz="1600" dirty="0" smtClean="0"/>
              <a:t>electrónicos) </a:t>
            </a:r>
            <a:r>
              <a:rPr lang="es-ES" sz="1600" dirty="0"/>
              <a:t>generados en el desarrollo de sus funciones;  de acuerdo a los lineamientos de </a:t>
            </a:r>
            <a:r>
              <a:rPr lang="es-ES" sz="1600" dirty="0" smtClean="0"/>
              <a:t>gestión documental.</a:t>
            </a:r>
          </a:p>
          <a:p>
            <a:pPr marL="285750" indent="-28575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Realizar </a:t>
            </a:r>
            <a:r>
              <a:rPr lang="es-ES" sz="1600" dirty="0"/>
              <a:t>seguimiento a planes de acción realizados por los centros, para revisar la eficacia de las acciones </a:t>
            </a:r>
            <a:r>
              <a:rPr lang="es-ES" sz="1600" dirty="0" smtClean="0"/>
              <a:t>preventivas y correctivas tomadas.</a:t>
            </a:r>
          </a:p>
          <a:p>
            <a:pPr marL="285750" indent="-28575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Entregar </a:t>
            </a:r>
            <a:r>
              <a:rPr lang="es-ES" sz="1600" dirty="0"/>
              <a:t>el Informe de Auditoria máximo a los tres (3) días </a:t>
            </a:r>
            <a:r>
              <a:rPr lang="es-ES" sz="1600" dirty="0" smtClean="0"/>
              <a:t>hábiles </a:t>
            </a:r>
            <a:r>
              <a:rPr lang="es-ES" sz="1600" dirty="0"/>
              <a:t>siguientes a la ejecución de la </a:t>
            </a:r>
            <a:r>
              <a:rPr lang="es-ES" sz="1600" dirty="0" smtClean="0"/>
              <a:t>misma al cliente de la auditoría </a:t>
            </a:r>
          </a:p>
          <a:p>
            <a:pPr marL="285750" indent="-28575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/>
              <a:t>Consolidar los informes de auditoría de cada centro de la regional para hacerles </a:t>
            </a:r>
            <a:r>
              <a:rPr lang="es-ES" sz="1600" dirty="0" smtClean="0"/>
              <a:t>seguimiento </a:t>
            </a:r>
            <a:r>
              <a:rPr lang="es-ES" sz="1600" dirty="0"/>
              <a:t>de </a:t>
            </a:r>
            <a:r>
              <a:rPr lang="es-ES" sz="1600" dirty="0" smtClean="0"/>
              <a:t>hallazgos reiterativos que </a:t>
            </a:r>
            <a:r>
              <a:rPr lang="es-ES" sz="1600" dirty="0"/>
              <a:t>indican adelantar Plan de Acciones </a:t>
            </a:r>
            <a:r>
              <a:rPr lang="es-ES" sz="1600" dirty="0" smtClean="0"/>
              <a:t>Correctivas.</a:t>
            </a:r>
          </a:p>
          <a:p>
            <a:pPr marL="342900" indent="-342900" algn="just" fontAlgn="ctr">
              <a:buFont typeface="+mj-lt"/>
              <a:buAutoNum type="arabicPeriod"/>
            </a:pPr>
            <a:endParaRPr lang="es-ES" sz="800" dirty="0"/>
          </a:p>
          <a:p>
            <a:pPr marL="342900" indent="-342900" algn="just" fontAlgn="ctr">
              <a:buFont typeface="+mj-lt"/>
              <a:buAutoNum type="arabicPeriod"/>
            </a:pPr>
            <a:r>
              <a:rPr lang="es-ES" sz="1600" dirty="0" smtClean="0"/>
              <a:t>Registrar </a:t>
            </a:r>
            <a:r>
              <a:rPr lang="es-ES" sz="1600" dirty="0"/>
              <a:t>en el aplicativo la información requerida en cada auditoria realizada </a:t>
            </a:r>
          </a:p>
          <a:p>
            <a:pPr algn="just"/>
            <a:endParaRPr lang="es-ES" sz="1600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76646" y="176377"/>
            <a:ext cx="6380018" cy="906462"/>
          </a:xfrm>
        </p:spPr>
        <p:txBody>
          <a:bodyPr>
            <a:noAutofit/>
          </a:bodyPr>
          <a:lstStyle/>
          <a:p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  <a:t>FUNCIONES DE LOS ACTORES  DEL PROCESO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CO" sz="2800" b="1" dirty="0" smtClean="0">
                <a:solidFill>
                  <a:schemeClr val="accent1">
                    <a:lumMod val="50000"/>
                  </a:schemeClr>
                </a:solidFill>
              </a:rPr>
              <a:t>AUDITORES </a:t>
            </a:r>
            <a:endParaRPr lang="es-CO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166812"/>
            <a:ext cx="7934325" cy="4524375"/>
          </a:xfrm>
          <a:prstGeom prst="rect">
            <a:avLst/>
          </a:prstGeom>
        </p:spPr>
      </p:pic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457200" y="145931"/>
            <a:ext cx="5808134" cy="1328027"/>
          </a:xfrm>
        </p:spPr>
        <p:txBody>
          <a:bodyPr>
            <a:normAutofit fontScale="90000"/>
          </a:bodyPr>
          <a:lstStyle/>
          <a:p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Importante alinearnos con el Plan Nacional de Desarrollo 2014-2018 </a:t>
            </a:r>
            <a:b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Enfoque Territorial   </a:t>
            </a:r>
            <a:endParaRPr lang="es-E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129050" y="5691187"/>
            <a:ext cx="575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Fuente:  Tomado de DNP – Plan Nacional de Desarrollo 2014-2018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15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74355"/>
              </p:ext>
            </p:extLst>
          </p:nvPr>
        </p:nvGraphicFramePr>
        <p:xfrm>
          <a:off x="237130" y="894686"/>
          <a:ext cx="8386168" cy="493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421"/>
                <a:gridCol w="880899"/>
                <a:gridCol w="1038225"/>
                <a:gridCol w="866775"/>
                <a:gridCol w="1000125"/>
                <a:gridCol w="609600"/>
                <a:gridCol w="318489"/>
                <a:gridCol w="269258"/>
                <a:gridCol w="317128"/>
                <a:gridCol w="242442"/>
                <a:gridCol w="269258"/>
                <a:gridCol w="269258"/>
                <a:gridCol w="269258"/>
                <a:gridCol w="254709"/>
                <a:gridCol w="283807"/>
                <a:gridCol w="269258"/>
                <a:gridCol w="269258"/>
              </a:tblGrid>
              <a:tr h="413640">
                <a:tc rowSpan="2">
                  <a:txBody>
                    <a:bodyPr/>
                    <a:lstStyle/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r>
                        <a:rPr lang="es-CO" sz="1400" dirty="0" smtClean="0"/>
                        <a:t>Regional</a:t>
                      </a:r>
                      <a:endParaRPr lang="es-CO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</a:t>
                      </a:r>
                      <a:r>
                        <a:rPr lang="es-CO" sz="1600" baseline="0" dirty="0" smtClean="0"/>
                        <a:t> 2014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 2015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Programaciones</a:t>
                      </a:r>
                      <a:r>
                        <a:rPr lang="es-CO" sz="1000" baseline="0" dirty="0" smtClean="0"/>
                        <a:t>  para proyectos </a:t>
                      </a:r>
                    </a:p>
                    <a:p>
                      <a:pPr algn="ctr"/>
                      <a:r>
                        <a:rPr lang="es-CO" sz="1000" baseline="0" dirty="0" smtClean="0"/>
                        <a:t> (Corte 12 de Febrero) </a:t>
                      </a:r>
                      <a:endParaRPr lang="es-CO" sz="10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Centros asociados </a:t>
                      </a:r>
                      <a:endParaRPr lang="es-CO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050" b="1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CONTRATO</a:t>
                      </a:r>
                      <a:endParaRPr lang="es-CO" sz="1050" b="1" kern="120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PLANTA </a:t>
                      </a:r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10884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certificadas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Certificaciones  emitidas  </a:t>
                      </a:r>
                      <a:endParaRPr lang="es-CO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evaluadas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evaluaciones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Atlántico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Bolívar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Córdoba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Guajira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Magdalena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Andrés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Sucre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431697">
                <a:tc>
                  <a:txBody>
                    <a:bodyPr/>
                    <a:lstStyle/>
                    <a:p>
                      <a:r>
                        <a:rPr lang="es-CO" sz="1400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648" y="95534"/>
            <a:ext cx="6533220" cy="13101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10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648" y="95534"/>
            <a:ext cx="6533220" cy="1310185"/>
          </a:xfrm>
          <a:prstGeom prst="rect">
            <a:avLst/>
          </a:prstGeom>
          <a:noFill/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54537"/>
              </p:ext>
            </p:extLst>
          </p:nvPr>
        </p:nvGraphicFramePr>
        <p:xfrm>
          <a:off x="1610436" y="1269242"/>
          <a:ext cx="5581934" cy="495413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07750"/>
                <a:gridCol w="1774184"/>
              </a:tblGrid>
              <a:tr h="69603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SECTOR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POBLACIÓN ESTIMADA </a:t>
                      </a:r>
                      <a:r>
                        <a:rPr lang="es-CO" sz="1400" b="1" u="none" strike="noStrike" baseline="0" dirty="0" smtClean="0">
                          <a:effectLst/>
                        </a:rPr>
                        <a:t>A ATENDER</a:t>
                      </a:r>
                    </a:p>
                    <a:p>
                      <a:pPr algn="ctr" fontAlgn="b"/>
                      <a:r>
                        <a:rPr lang="es-CO" sz="1400" b="1" u="none" strike="noStrike" baseline="0" dirty="0" smtClean="0">
                          <a:effectLst/>
                        </a:rPr>
                        <a:t>(Registrada en SECCL)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GAS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1200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CONSTRUCCION EN LA EDIFICACION E INFRAESTRUCTURA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897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TURISMO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710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GESTION ADMINISTRATIVA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660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SERVICIOS PERSONALES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500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SOLDADURA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385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TRANSPORTE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334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PROCESAMIENTO DE ALIMENTOS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290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SERVICIOS A LA SALUD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290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PALMA DE ACEITE Y OLEAGINOSAS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210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MINERIA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150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MANTENIMIENTO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120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SERVICIOS PORTUARIOS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110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AGUA POTABLE Y SANEAMIENTO BASICO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80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SECTOR EDUCATIVO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80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ARTESANIAS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60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PRODUCCION AGRICOLA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60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SEGURIDAD Y VIGILANCIA PRIVADA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60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LOGISTICA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50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212905"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6246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7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07827" y="712314"/>
            <a:ext cx="5808134" cy="1328027"/>
          </a:xfrm>
        </p:spPr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Empresas con proyectos en Alianza</a:t>
            </a:r>
            <a:endParaRPr lang="es-E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6414447" cy="1460310"/>
          </a:xfrm>
          <a:prstGeom prst="rect">
            <a:avLst/>
          </a:prstGeom>
          <a:noFill/>
        </p:spPr>
      </p:pic>
      <p:pic>
        <p:nvPicPr>
          <p:cNvPr id="2054" name="Imagen 4" descr="Descripción: https://www.banco.colpatria.com.co/BancaPersonas/Images/Logos/GASES%20DEL%20CARIB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58" y="1907024"/>
            <a:ext cx="24288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n 3" descr="Descripción: http://www.encuestafacil.com/Logos/05/04/405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37" y="2172624"/>
            <a:ext cx="23812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Imagen 6" descr="Descripción: http://upload.wikimedia.org/wikipedia/en/thumb/4/49/Compass_Group.svg/800px-Compass_Group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37" y="3562207"/>
            <a:ext cx="3657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Imagen 7" descr="Descripción: http://hablemosdemineria.com/wp-content/uploads/2013/04/Logo-Drummond-Vertical-Alta_20120118_05085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76" y="3562207"/>
            <a:ext cx="18954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5380" y="1626666"/>
            <a:ext cx="1647302" cy="1425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82" y="3241764"/>
            <a:ext cx="2030609" cy="11308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334" y="2005168"/>
            <a:ext cx="1706430" cy="7465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838" y="4786894"/>
            <a:ext cx="1549209" cy="165679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0264" y="5265303"/>
            <a:ext cx="2758611" cy="7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6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737750"/>
              </p:ext>
            </p:extLst>
          </p:nvPr>
        </p:nvGraphicFramePr>
        <p:xfrm>
          <a:off x="378916" y="1351886"/>
          <a:ext cx="8386168" cy="344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421"/>
                <a:gridCol w="880899"/>
                <a:gridCol w="1038225"/>
                <a:gridCol w="866775"/>
                <a:gridCol w="1000125"/>
                <a:gridCol w="609600"/>
                <a:gridCol w="318489"/>
                <a:gridCol w="269258"/>
                <a:gridCol w="317128"/>
                <a:gridCol w="242442"/>
                <a:gridCol w="269258"/>
                <a:gridCol w="269258"/>
                <a:gridCol w="269258"/>
                <a:gridCol w="254709"/>
                <a:gridCol w="283807"/>
                <a:gridCol w="269258"/>
                <a:gridCol w="269258"/>
              </a:tblGrid>
              <a:tr h="413640">
                <a:tc rowSpan="2">
                  <a:txBody>
                    <a:bodyPr/>
                    <a:lstStyle/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r>
                        <a:rPr lang="es-CO" sz="1400" dirty="0" smtClean="0"/>
                        <a:t>Regional</a:t>
                      </a:r>
                      <a:endParaRPr lang="es-CO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</a:t>
                      </a:r>
                      <a:r>
                        <a:rPr lang="es-CO" sz="1600" baseline="0" dirty="0" smtClean="0"/>
                        <a:t> 2014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 2015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Programaciones</a:t>
                      </a:r>
                      <a:r>
                        <a:rPr lang="es-CO" sz="1000" baseline="0" dirty="0" smtClean="0"/>
                        <a:t>  para proyectos </a:t>
                      </a:r>
                    </a:p>
                    <a:p>
                      <a:pPr algn="ctr"/>
                      <a:r>
                        <a:rPr lang="es-CO" sz="1000" baseline="0" dirty="0" smtClean="0"/>
                        <a:t> (Corte 12 de Febrero) </a:t>
                      </a:r>
                      <a:endParaRPr lang="es-CO" sz="1000" dirty="0" smtClean="0"/>
                    </a:p>
                    <a:p>
                      <a:pPr algn="ctr"/>
                      <a:endParaRPr lang="es-CO" sz="10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Centros asociados </a:t>
                      </a:r>
                      <a:endParaRPr lang="es-CO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050" b="1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CONTRATO</a:t>
                      </a:r>
                      <a:endParaRPr lang="es-CO" sz="1050" b="1" kern="120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PLANTA </a:t>
                      </a:r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10884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certificadas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Certificaciones  emitidas  </a:t>
                      </a:r>
                      <a:endParaRPr lang="es-CO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evaluadas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evaluaciones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ANTIOQUIA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CALDAS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QUINDIO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RISARALDA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431697">
                <a:tc>
                  <a:txBody>
                    <a:bodyPr/>
                    <a:lstStyle/>
                    <a:p>
                      <a:r>
                        <a:rPr lang="es-CO" sz="1400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622" y="19398"/>
            <a:ext cx="5794801" cy="19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6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622" y="19398"/>
            <a:ext cx="5794801" cy="1909525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665529"/>
              </p:ext>
            </p:extLst>
          </p:nvPr>
        </p:nvGraphicFramePr>
        <p:xfrm>
          <a:off x="1651378" y="1192662"/>
          <a:ext cx="6114198" cy="5031566"/>
        </p:xfrm>
        <a:graphic>
          <a:graphicData uri="http://schemas.openxmlformats.org/drawingml/2006/table">
            <a:tbl>
              <a:tblPr firstCol="1">
                <a:tableStyleId>{0505E3EF-67EA-436B-97B2-0124C06EBD24}</a:tableStyleId>
              </a:tblPr>
              <a:tblGrid>
                <a:gridCol w="4258103"/>
                <a:gridCol w="1856095"/>
              </a:tblGrid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SECTOR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POBLACIÓN ESTIMADA </a:t>
                      </a:r>
                      <a:r>
                        <a:rPr lang="es-CO" sz="1400" b="1" u="none" strike="noStrike" baseline="0" dirty="0" smtClean="0">
                          <a:effectLst/>
                        </a:rPr>
                        <a:t>A ATENDER</a:t>
                      </a:r>
                    </a:p>
                    <a:p>
                      <a:pPr algn="ctr" fontAlgn="b"/>
                      <a:r>
                        <a:rPr lang="es-CO" sz="1400" b="1" u="none" strike="noStrike" baseline="0" dirty="0" smtClean="0">
                          <a:effectLst/>
                        </a:rPr>
                        <a:t>(Registrada en SECCL)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SERVICIOS A LA SALUD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790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MINERIA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580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TURISMO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550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CADENA FIBRAS, TEXTILES Y CONFECCIONES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490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AGROINDUSTRIA DEL BANANO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400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AGUA POTABLE Y SANEAMIENTO BASICO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394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MERCADEO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390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SERVICIOS PERSONALES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300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SEGURIDAD Y VIGILANCIA PRIVADA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270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GESTION ADMINISTRATIVA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215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DEPORTE, LA RECREACIÓN Y LA ACTIVIDAD FÍSICA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TRANSPORTE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165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MANTENIMIENTO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160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BUSINESS PROCESS OUTSOURCING-BPO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150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PRODUCCIÓN FORESTAL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150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PROCESAMIENTO DE ALIMENTOS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120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LOGISTICA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110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CAUCHO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100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SECTOR ELECTRICO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100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SOLDADURA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100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TELECOMUNICACIONES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100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QUIMICA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80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JOYERIA Y RELOJERÍA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40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PRODUCCION PECUARIA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40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FRUTAS Y HORTALIZAS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30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33" marR="8381" marT="8381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6024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5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380764" y="647223"/>
            <a:ext cx="5808134" cy="1328027"/>
          </a:xfrm>
        </p:spPr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Algunas empresas con proyectos en Alianza</a:t>
            </a:r>
            <a:endParaRPr lang="es-E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Imagen 4" descr="Descripción: http://certificados.fabricato.com:9030/certiexp/img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6" y="1558901"/>
            <a:ext cx="21145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n 3" descr="Descripción: http://3.bp.blogspot.com/_lEKGN5tSEmM/SpxL3gve6MI/AAAAAAAAABI/USs5qihuGbY/S1600-R/logoLeonis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4" y="1835125"/>
            <a:ext cx="2667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n 5" descr="Descripción: http://www.armenia.gov.co/imagenesBD/EP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1" y="5416813"/>
            <a:ext cx="2162071" cy="135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47" y="126223"/>
            <a:ext cx="5794801" cy="1909525"/>
          </a:xfrm>
          <a:prstGeom prst="rect">
            <a:avLst/>
          </a:prstGeom>
        </p:spPr>
      </p:pic>
      <p:pic>
        <p:nvPicPr>
          <p:cNvPr id="1029" name="Imagen 3" descr="Descripción: http://s3-eu-west-1.amazonaws.com/rankia/images/valoraciones/0011/1906/Grupo-exito-exito.jpg?136854185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49" y="1532200"/>
            <a:ext cx="2321578" cy="134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n 4" descr="Descripción: https://getonbrd-prod.s3.amazonaws.com/uploads/users/logo/1947/Captura_de_pantalla_2014-12-26_a_las_13.26.5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29" y="3005384"/>
            <a:ext cx="1157554" cy="115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Imagen 5" descr="Descripción: http://www.co.all.biz/img/co/pred/logo/1606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316" y="3014880"/>
            <a:ext cx="24765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Imagen 6" descr="Descripción: http://global.blackberry.com/content/dam/blackBerry/images/case%20study/Logo_HospitalPabloTobonUrib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219" y="2615891"/>
            <a:ext cx="20478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946" y="4530062"/>
            <a:ext cx="3076575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9774" y="4425327"/>
            <a:ext cx="1524000" cy="1676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7401" y="4238625"/>
            <a:ext cx="1019175" cy="1619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564" y="3044481"/>
            <a:ext cx="2600325" cy="13430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9661" y="5283428"/>
            <a:ext cx="1247775" cy="1238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31938" y="4159795"/>
            <a:ext cx="2050343" cy="10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21" y="317726"/>
            <a:ext cx="5295900" cy="714375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54355"/>
              </p:ext>
            </p:extLst>
          </p:nvPr>
        </p:nvGraphicFramePr>
        <p:xfrm>
          <a:off x="237130" y="1626206"/>
          <a:ext cx="8606426" cy="3817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266"/>
                <a:gridCol w="925010"/>
                <a:gridCol w="1085882"/>
                <a:gridCol w="750733"/>
                <a:gridCol w="943163"/>
                <a:gridCol w="625611"/>
                <a:gridCol w="326854"/>
                <a:gridCol w="276330"/>
                <a:gridCol w="325457"/>
                <a:gridCol w="248810"/>
                <a:gridCol w="276330"/>
                <a:gridCol w="276330"/>
                <a:gridCol w="276330"/>
                <a:gridCol w="261399"/>
                <a:gridCol w="332635"/>
                <a:gridCol w="234956"/>
                <a:gridCol w="276330"/>
              </a:tblGrid>
              <a:tr h="413640">
                <a:tc rowSpan="2">
                  <a:txBody>
                    <a:bodyPr/>
                    <a:lstStyle/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r>
                        <a:rPr lang="es-CO" sz="1400" dirty="0" smtClean="0"/>
                        <a:t>Regional</a:t>
                      </a:r>
                      <a:endParaRPr lang="es-CO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</a:t>
                      </a:r>
                      <a:r>
                        <a:rPr lang="es-CO" sz="1600" baseline="0" dirty="0" smtClean="0"/>
                        <a:t> 2014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 2015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Programaciones</a:t>
                      </a:r>
                      <a:r>
                        <a:rPr lang="es-CO" sz="1000" baseline="0" dirty="0" smtClean="0"/>
                        <a:t>  para proyectos </a:t>
                      </a:r>
                    </a:p>
                    <a:p>
                      <a:pPr algn="ctr"/>
                      <a:r>
                        <a:rPr lang="es-CO" sz="1000" baseline="0" dirty="0" smtClean="0"/>
                        <a:t> (Corte 12 de Febrero) </a:t>
                      </a:r>
                      <a:endParaRPr lang="es-CO" sz="10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Centros asociados </a:t>
                      </a:r>
                      <a:endParaRPr lang="es-CO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050" b="1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CONTRATO</a:t>
                      </a:r>
                      <a:endParaRPr lang="es-CO" sz="1050" b="1" kern="120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PLANTA </a:t>
                      </a:r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10884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certificadas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Certificaciones  emitidas  </a:t>
                      </a:r>
                      <a:endParaRPr lang="es-CO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evaluadas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evaluaciones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BOYACÀ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CUNDINAMARCA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DISTRITO CAPITAL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23222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23222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NORTE DE SANTANDER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SANTANDER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431697">
                <a:tc>
                  <a:txBody>
                    <a:bodyPr/>
                    <a:lstStyle/>
                    <a:p>
                      <a:r>
                        <a:rPr lang="es-CO" sz="1400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86" y="317726"/>
            <a:ext cx="8382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457200" y="337000"/>
            <a:ext cx="5808134" cy="1246140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chemeClr val="tx2">
                    <a:lumMod val="75000"/>
                  </a:schemeClr>
                </a:solidFill>
              </a:rPr>
              <a:t>Continuamos avanzando… </a:t>
            </a:r>
            <a:br>
              <a:rPr lang="es-ES" sz="4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s-ES" sz="4000" dirty="0" smtClean="0">
                <a:solidFill>
                  <a:schemeClr val="tx2">
                    <a:lumMod val="75000"/>
                  </a:schemeClr>
                </a:solidFill>
              </a:rPr>
              <a:t>2015 Nuevo Modelo</a:t>
            </a:r>
            <a:endParaRPr lang="es-ES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401654398"/>
              </p:ext>
            </p:extLst>
          </p:nvPr>
        </p:nvGraphicFramePr>
        <p:xfrm>
          <a:off x="1396621" y="1861833"/>
          <a:ext cx="6350758" cy="3686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87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44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21" y="103188"/>
            <a:ext cx="5295900" cy="714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86" y="140305"/>
            <a:ext cx="838200" cy="1571625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906734"/>
              </p:ext>
            </p:extLst>
          </p:nvPr>
        </p:nvGraphicFramePr>
        <p:xfrm>
          <a:off x="1268186" y="886115"/>
          <a:ext cx="6844443" cy="595693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072265"/>
                <a:gridCol w="2772178"/>
              </a:tblGrid>
              <a:tr h="13662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SECTOR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POBLACIÓN ESTIMADA </a:t>
                      </a:r>
                      <a:r>
                        <a:rPr lang="es-CO" sz="1400" b="1" u="none" strike="noStrike" baseline="0" dirty="0" smtClean="0">
                          <a:effectLst/>
                        </a:rPr>
                        <a:t>A ATENDER</a:t>
                      </a:r>
                    </a:p>
                    <a:p>
                      <a:pPr algn="ctr" fontAlgn="b"/>
                      <a:r>
                        <a:rPr lang="es-CO" sz="1400" b="1" u="none" strike="noStrike" baseline="0" dirty="0" smtClean="0">
                          <a:effectLst/>
                        </a:rPr>
                        <a:t>(Registrada en SECCL)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SERVICIOS A LA SALUD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2095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GAS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1597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TRANSPORTE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1573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GESTION ADMINISTRATIVA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1414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CONSTRUCCION EN LA EDIFICACION E INFRAESTRUCTURA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1060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TURISMO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790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LOGISTICA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520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SOLDADURA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495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PROCESAMIENTO DE ALIMENTOS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400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SEGURIDAD Y VIGILANCIA PRIVADA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400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DEPORTE, LA RECREACIÓN Y LA ACTIVIDAD FÍSICA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375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PRODUCCION PECUARIA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325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BUSINESS PROCESS OUTSOURCING-BPO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300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SERVICIOS DE AVALUOS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270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CONSULTORIA EMPRESARIAL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250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QUIMICA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243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RECURSOS HUMANOS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225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SECTOR ELECTRICO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220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SERVICIOS FINANCIEROS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220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CADENA FIBRAS, TEXTILES Y CONFECCIONES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181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CADENA CUERO, CALZADO Y MARROQUINERIA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180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SERVICIOS AMBIENTALES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161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MANTENIMIENTO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160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MERCADEO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TABACO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100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ARTES ESCENICAS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90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INDUSTRIA DE LA COMUNICACION GRAFICA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90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 dirty="0">
                          <a:effectLst/>
                        </a:rPr>
                        <a:t>MUSICA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60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SECTOR EDUCATIVO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>
                          <a:effectLst/>
                        </a:rPr>
                        <a:t>60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TELEINFORMATICA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60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AGUA POTABLE Y SANEAMIENTO BASICO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40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AUDIOVISUALES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30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u="none" strike="noStrike">
                          <a:effectLst/>
                        </a:rPr>
                        <a:t>CACAO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u="none" strike="noStrike" dirty="0">
                          <a:effectLst/>
                        </a:rPr>
                        <a:t>25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36620"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 smtClean="0">
                          <a:effectLst/>
                        </a:rPr>
                        <a:t>14109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7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380764" y="647223"/>
            <a:ext cx="5808134" cy="1328027"/>
          </a:xfrm>
        </p:spPr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Algunas empresas con proyectos en Alianza</a:t>
            </a:r>
            <a:endParaRPr lang="es-E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85" y="208542"/>
            <a:ext cx="5295900" cy="7143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450" y="208542"/>
            <a:ext cx="838200" cy="1571625"/>
          </a:xfrm>
          <a:prstGeom prst="rect">
            <a:avLst/>
          </a:prstGeom>
        </p:spPr>
      </p:pic>
      <p:pic>
        <p:nvPicPr>
          <p:cNvPr id="3074" name="Imagen 3" descr="Descripción: http://promotoradecomerciosocial.com.co/images/galeria/imagen_id_9671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9" y="1094174"/>
            <a:ext cx="23812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n 4" descr="Descripción: http://aphadministradores.com/img/log/65039145-olimp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03" y="1815979"/>
            <a:ext cx="1652043" cy="165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Imagen 5" descr="Descripción: http://www.hada.co/images/uploads/clients/decamer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3" y="2642000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Imagen 6" descr="Descripción: http://crmagil.com/wp-content/uploads/2013/04/Logo_ARGO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50" y="4482531"/>
            <a:ext cx="2031357" cy="131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Imagen 3" descr="Descripción: http://asaptemporales.com/cms/images/colpatri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80167"/>
            <a:ext cx="1775594" cy="144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Imagen 4" descr="Descripción: http://i.imgur.com/AbbNBBj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8" y="1440452"/>
            <a:ext cx="1933436" cy="194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n 5" descr="Descripción: https://theiam.org/sites/default/files/logo-massy-energy-colombia_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61" y="3530690"/>
            <a:ext cx="2526557" cy="104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n 6" descr="Descripción: http://3.bp.blogspot.com/-NgE0pbXvuZY/UfAA56XxLII/AAAAAAAAAFI/3zGPw-FsvOU/s1600/logo%2BGP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84" y="4745795"/>
            <a:ext cx="2669016" cy="1365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Imagen 7" descr="Descripción: http://www.oxohotel.com/images/basic/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97" y="3009735"/>
            <a:ext cx="2187108" cy="73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Imagen 8" descr="Descripción: http://c0364889.cdn2.cloudfiles.rackspacecloud.com/wp-content/uploads/2011/11/credivalore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99" y="3789483"/>
            <a:ext cx="1729908" cy="125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Imagen 9" descr="Descripción: http://www.fas.edu.co/clasificados/sevicol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10" y="3975745"/>
            <a:ext cx="1250460" cy="115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Imagen 10" descr="Descripción: http://s6.postimg.org/rk9rxigwx/090527105120mabe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08" y="5201603"/>
            <a:ext cx="1850931" cy="5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5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97" y="286430"/>
            <a:ext cx="4476750" cy="733425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36216"/>
              </p:ext>
            </p:extLst>
          </p:nvPr>
        </p:nvGraphicFramePr>
        <p:xfrm>
          <a:off x="237130" y="1685108"/>
          <a:ext cx="8606426" cy="344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266"/>
                <a:gridCol w="925010"/>
                <a:gridCol w="1085882"/>
                <a:gridCol w="750733"/>
                <a:gridCol w="943163"/>
                <a:gridCol w="625611"/>
                <a:gridCol w="326854"/>
                <a:gridCol w="276330"/>
                <a:gridCol w="325457"/>
                <a:gridCol w="248810"/>
                <a:gridCol w="276330"/>
                <a:gridCol w="276330"/>
                <a:gridCol w="276330"/>
                <a:gridCol w="261399"/>
                <a:gridCol w="332635"/>
                <a:gridCol w="234956"/>
                <a:gridCol w="276330"/>
              </a:tblGrid>
              <a:tr h="367817">
                <a:tc rowSpan="2">
                  <a:txBody>
                    <a:bodyPr/>
                    <a:lstStyle/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r>
                        <a:rPr lang="es-CO" sz="1400" dirty="0" smtClean="0"/>
                        <a:t>Regional</a:t>
                      </a:r>
                      <a:endParaRPr lang="es-CO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</a:t>
                      </a:r>
                      <a:r>
                        <a:rPr lang="es-CO" sz="1600" baseline="0" dirty="0" smtClean="0"/>
                        <a:t> 2014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 2015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Programaciones</a:t>
                      </a:r>
                      <a:r>
                        <a:rPr lang="es-CO" sz="1000" baseline="0" dirty="0" smtClean="0"/>
                        <a:t>  para proyectos </a:t>
                      </a:r>
                    </a:p>
                    <a:p>
                      <a:pPr algn="ctr"/>
                      <a:r>
                        <a:rPr lang="es-CO" sz="1000" baseline="0" dirty="0" smtClean="0"/>
                        <a:t> (Corte 12 de Febrero) </a:t>
                      </a:r>
                      <a:endParaRPr lang="es-CO" sz="10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Centros asociados </a:t>
                      </a:r>
                      <a:endParaRPr lang="es-CO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05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CONTRATO</a:t>
                      </a:r>
                      <a:endParaRPr lang="es-CO" sz="105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PLANTA </a:t>
                      </a:r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10884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certificadas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Certificaciones  emitidas  </a:t>
                      </a:r>
                      <a:endParaRPr lang="es-CO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evaluadas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evaluaciones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CHOCÓ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NARIÑO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VALLE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431697">
                <a:tc>
                  <a:txBody>
                    <a:bodyPr/>
                    <a:lstStyle/>
                    <a:p>
                      <a:r>
                        <a:rPr lang="es-CO" sz="1400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961" y="-1"/>
            <a:ext cx="12382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97" y="149953"/>
            <a:ext cx="4476750" cy="733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961" y="-1"/>
            <a:ext cx="1238250" cy="2543175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744110"/>
              </p:ext>
            </p:extLst>
          </p:nvPr>
        </p:nvGraphicFramePr>
        <p:xfrm>
          <a:off x="1468211" y="984563"/>
          <a:ext cx="6568573" cy="576445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497827"/>
                <a:gridCol w="3070746"/>
              </a:tblGrid>
              <a:tr h="15086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SECTOR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POBLACIÓN ESTIMADA </a:t>
                      </a:r>
                      <a:r>
                        <a:rPr lang="es-CO" sz="1400" b="1" u="none" strike="noStrike" baseline="0" dirty="0" smtClean="0">
                          <a:effectLst/>
                        </a:rPr>
                        <a:t>A ATENDER</a:t>
                      </a:r>
                    </a:p>
                    <a:p>
                      <a:pPr algn="ctr" fontAlgn="b"/>
                      <a:r>
                        <a:rPr lang="es-CO" sz="1400" b="1" u="none" strike="noStrike" baseline="0" dirty="0" smtClean="0">
                          <a:effectLst/>
                        </a:rPr>
                        <a:t>(Registrada en SECCL)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AGUA POTABLE Y SANEAMIENTO BASICO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 A LA SALUD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INDUSTRIA DEL AZUCAR Y LOS BIOCOMBUSTIBLES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 PERSONALES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PRODUCCION PECUARIA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PROCESAMIENTO DE ALIMENTOS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CONSTRUCCION EN LA EDIFICACION E INFRAESTRUCTURA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SOLDADURA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MINERIA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TURISMO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TELEINFORMATICA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 PORTUARIOS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 ADMINISTRATIVA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AVICOLA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BIOTECNOLOGIA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TRANSPORTE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MANTENIMIENTO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PRODUCCION AGRICOLA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PRODUCCION DE BEBIDAS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SECTOR EDUCATIVO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METALMECANICA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CONSULTORIA EMPRESARIAL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FIQUE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ARTESANIAS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CAFE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PLASTICOS, SINTETICOS, CAUCHO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CONFITERIA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SECTOR ELECTRICO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s-CO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89" marR="7543" marT="75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12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4848</a:t>
                      </a:r>
                      <a:endParaRPr lang="es-CO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" marR="7543" marT="7543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1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961" y="-1"/>
            <a:ext cx="1238250" cy="2543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97" y="286430"/>
            <a:ext cx="4476750" cy="733425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67933" y="797349"/>
            <a:ext cx="5808134" cy="1328027"/>
          </a:xfrm>
        </p:spPr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Empresas con proyectos en Alianza</a:t>
            </a:r>
            <a:endParaRPr lang="es-E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8" name="Imagen 3" descr="Descripción: http://4.bp.blogspot.com/-cfacL2VXN-g/UFu4J5u7BiI/AAAAAAAAABc/KQFDLwy1fwg/s1600/Untit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97" y="1917157"/>
            <a:ext cx="3209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Imagen 4" descr="Descripción: http://www.ruedadenegociosvirtual.com/imagenes/logotipos/stands/8-24-7-logo-stan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2" y="1940623"/>
            <a:ext cx="24193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Imagen 5" descr="Descripción: http://www.proclamadelcauca.com/wp-content/uploads/2013/05/La-Quilichague%C3%B1a-m.-300x3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33" y="3132277"/>
            <a:ext cx="1585401" cy="158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Imagen 6" descr="Descripción: http://www.acodal.com/images/logo%20ac%20de%20popaya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34" y="4200651"/>
            <a:ext cx="2516782" cy="141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0126" y="4678855"/>
            <a:ext cx="3525060" cy="6714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960" y="3631715"/>
            <a:ext cx="2732247" cy="10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916" y="332014"/>
            <a:ext cx="4391025" cy="685800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481146"/>
              </p:ext>
            </p:extLst>
          </p:nvPr>
        </p:nvGraphicFramePr>
        <p:xfrm>
          <a:off x="206348" y="1517024"/>
          <a:ext cx="8543225" cy="456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75"/>
                <a:gridCol w="910636"/>
                <a:gridCol w="1073273"/>
                <a:gridCol w="896035"/>
                <a:gridCol w="931661"/>
                <a:gridCol w="606369"/>
                <a:gridCol w="329240"/>
                <a:gridCol w="278347"/>
                <a:gridCol w="327833"/>
                <a:gridCol w="250626"/>
                <a:gridCol w="278347"/>
                <a:gridCol w="278347"/>
                <a:gridCol w="278347"/>
                <a:gridCol w="263307"/>
                <a:gridCol w="293388"/>
                <a:gridCol w="278347"/>
                <a:gridCol w="278347"/>
              </a:tblGrid>
              <a:tr h="413640">
                <a:tc rowSpan="2">
                  <a:txBody>
                    <a:bodyPr/>
                    <a:lstStyle/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r>
                        <a:rPr lang="es-CO" sz="1400" dirty="0" smtClean="0"/>
                        <a:t>Regional</a:t>
                      </a:r>
                      <a:endParaRPr lang="es-CO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</a:t>
                      </a:r>
                      <a:r>
                        <a:rPr lang="es-CO" sz="1600" baseline="0" dirty="0" smtClean="0"/>
                        <a:t> 2014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 2015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Programaciones</a:t>
                      </a:r>
                      <a:r>
                        <a:rPr lang="es-CO" sz="1000" baseline="0" dirty="0" smtClean="0"/>
                        <a:t>  para proyectos </a:t>
                      </a:r>
                    </a:p>
                    <a:p>
                      <a:pPr algn="ctr"/>
                      <a:r>
                        <a:rPr lang="es-CO" sz="1000" baseline="0" dirty="0" smtClean="0"/>
                        <a:t> (Corte 12 de Febrero) </a:t>
                      </a:r>
                      <a:endParaRPr lang="es-CO" sz="10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Centros asociados </a:t>
                      </a:r>
                      <a:endParaRPr lang="es-CO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050" b="1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CONTRATO</a:t>
                      </a:r>
                      <a:endParaRPr lang="es-CO" sz="1050" b="1" kern="120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PLANTA </a:t>
                      </a:r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10884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certificadas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Certificaciones  emitidas  </a:t>
                      </a:r>
                      <a:endParaRPr lang="es-CO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evaluadas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evaluaciones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ARAUCA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CASANARE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GUAINIA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GUAVIARE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VAUPES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VICHADA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431697">
                <a:tc>
                  <a:txBody>
                    <a:bodyPr/>
                    <a:lstStyle/>
                    <a:p>
                      <a:r>
                        <a:rPr lang="es-CO" sz="1400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906" y="-27295"/>
            <a:ext cx="2247900" cy="2486025"/>
          </a:xfrm>
          <a:prstGeom prst="rect">
            <a:avLst/>
          </a:prstGeom>
        </p:spPr>
      </p:pic>
      <p:sp>
        <p:nvSpPr>
          <p:cNvPr id="2" name="Llamada ovalada 1"/>
          <p:cNvSpPr/>
          <p:nvPr/>
        </p:nvSpPr>
        <p:spPr>
          <a:xfrm>
            <a:off x="5841241" y="6226119"/>
            <a:ext cx="2688610" cy="631880"/>
          </a:xfrm>
          <a:prstGeom prst="wedgeEllipseCallout">
            <a:avLst>
              <a:gd name="adj1" fmla="val -69142"/>
              <a:gd name="adj2" fmla="val -95170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En concertación de oferta – Regionales apadrinadas </a:t>
            </a:r>
            <a:endParaRPr lang="es-CO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901" y="247649"/>
            <a:ext cx="4772025" cy="1076325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63380"/>
              </p:ext>
            </p:extLst>
          </p:nvPr>
        </p:nvGraphicFramePr>
        <p:xfrm>
          <a:off x="237130" y="1626206"/>
          <a:ext cx="8606426" cy="3817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266"/>
                <a:gridCol w="925010"/>
                <a:gridCol w="1085882"/>
                <a:gridCol w="750733"/>
                <a:gridCol w="943163"/>
                <a:gridCol w="625611"/>
                <a:gridCol w="326854"/>
                <a:gridCol w="276330"/>
                <a:gridCol w="325457"/>
                <a:gridCol w="248810"/>
                <a:gridCol w="276330"/>
                <a:gridCol w="276330"/>
                <a:gridCol w="276330"/>
                <a:gridCol w="261399"/>
                <a:gridCol w="332635"/>
                <a:gridCol w="234956"/>
                <a:gridCol w="276330"/>
              </a:tblGrid>
              <a:tr h="413640">
                <a:tc rowSpan="2">
                  <a:txBody>
                    <a:bodyPr/>
                    <a:lstStyle/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endParaRPr lang="es-CO" sz="1400" dirty="0" smtClean="0"/>
                    </a:p>
                    <a:p>
                      <a:pPr algn="ctr"/>
                      <a:r>
                        <a:rPr lang="es-CO" sz="1400" dirty="0" smtClean="0"/>
                        <a:t>Regional</a:t>
                      </a:r>
                      <a:endParaRPr lang="es-CO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</a:t>
                      </a:r>
                      <a:r>
                        <a:rPr lang="es-CO" sz="1600" baseline="0" dirty="0" smtClean="0"/>
                        <a:t> 2014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dirty="0" smtClean="0"/>
                        <a:t>META 2015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Programaciones</a:t>
                      </a:r>
                      <a:r>
                        <a:rPr lang="es-CO" sz="1000" baseline="0" dirty="0" smtClean="0"/>
                        <a:t>  para proyectos </a:t>
                      </a:r>
                    </a:p>
                    <a:p>
                      <a:pPr algn="ctr"/>
                      <a:r>
                        <a:rPr lang="es-CO" sz="1000" baseline="0" dirty="0" smtClean="0"/>
                        <a:t> (Corte 12 de Febrero) </a:t>
                      </a:r>
                      <a:endParaRPr lang="es-CO" sz="1000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Centros asociados </a:t>
                      </a:r>
                      <a:endParaRPr lang="es-CO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05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CONTRATO</a:t>
                      </a:r>
                      <a:endParaRPr lang="es-CO" sz="105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gridSpan="5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PERSONAL</a:t>
                      </a:r>
                      <a:r>
                        <a:rPr lang="es-CO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PLANTA </a:t>
                      </a:r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s-CO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10884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certificadas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Certificaciones  emitidas  </a:t>
                      </a:r>
                      <a:endParaRPr lang="es-CO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Personas evaluadas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evaluaciones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Instrumentadores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Auditores STAFF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CO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Apoyos </a:t>
                      </a:r>
                      <a:endParaRPr lang="es-CO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AMAZONAS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CAQUETA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HUILA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PUTUMAYO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4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TOLIMA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431697">
                <a:tc>
                  <a:txBody>
                    <a:bodyPr/>
                    <a:lstStyle/>
                    <a:p>
                      <a:r>
                        <a:rPr lang="es-CO" sz="1400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720" y="0"/>
            <a:ext cx="182839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901" y="247649"/>
            <a:ext cx="4772025" cy="1076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720" y="0"/>
            <a:ext cx="1828398" cy="2247900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72216"/>
              </p:ext>
            </p:extLst>
          </p:nvPr>
        </p:nvGraphicFramePr>
        <p:xfrm>
          <a:off x="1091822" y="2376634"/>
          <a:ext cx="6991074" cy="200398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849902"/>
                <a:gridCol w="3141172"/>
              </a:tblGrid>
              <a:tr h="15086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SECTOR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 smtClean="0">
                          <a:effectLst/>
                        </a:rPr>
                        <a:t>POBLACIÓN ESTIMADA </a:t>
                      </a:r>
                      <a:r>
                        <a:rPr lang="es-CO" sz="1400" b="1" u="none" strike="noStrike" baseline="0" dirty="0" smtClean="0">
                          <a:effectLst/>
                        </a:rPr>
                        <a:t>A ATENDER</a:t>
                      </a:r>
                    </a:p>
                    <a:p>
                      <a:pPr algn="ctr" fontAlgn="b"/>
                      <a:r>
                        <a:rPr lang="es-CO" sz="1400" b="1" u="none" strike="noStrike" baseline="0" dirty="0" smtClean="0">
                          <a:effectLst/>
                        </a:rPr>
                        <a:t>(Registrada en SECCL)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CAFE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TRANSPORTE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CONSTRUCCION EN LA EDIFICACION E INFRAESTRUCTURA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SEGURIDAD Y VIGILANCIA PRIVADA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ACUICULTURA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 A LA SALUD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 ADMINISTRATIVA</a:t>
                      </a:r>
                    </a:p>
                  </a:txBody>
                  <a:tcPr marL="857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50865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s-CO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89" marR="7543" marT="75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14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980</a:t>
                      </a:r>
                      <a:endParaRPr lang="es-CO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" marR="7543" marT="7543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07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18329" y="1085718"/>
            <a:ext cx="5808134" cy="1328027"/>
          </a:xfrm>
        </p:spPr>
        <p:txBody>
          <a:bodyPr>
            <a:normAutofit/>
          </a:bodyPr>
          <a:lstStyle/>
          <a:p>
            <a:r>
              <a:rPr lang="es-CO" sz="3200" dirty="0" smtClean="0">
                <a:solidFill>
                  <a:schemeClr val="tx2">
                    <a:lumMod val="75000"/>
                  </a:schemeClr>
                </a:solidFill>
              </a:rPr>
              <a:t>Proyectos en Alianza</a:t>
            </a:r>
            <a:endParaRPr lang="es-E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3" name="Imagen 4" descr="Descripción: http://www.acosemillas.org/miembros_images/producto_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11" y="2802029"/>
            <a:ext cx="28956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Imagen 3" descr="Descripción: http://tigofycialtda.com.co/wp-content/uploads/2013/01/GOBERNACION-DEL-TOLIM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118" y="2468654"/>
            <a:ext cx="17049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20" y="0"/>
            <a:ext cx="1828398" cy="22479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901" y="247649"/>
            <a:ext cx="4772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709737"/>
            <a:ext cx="86106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2483" y="191068"/>
            <a:ext cx="5807123" cy="409433"/>
          </a:xfrm>
        </p:spPr>
        <p:txBody>
          <a:bodyPr>
            <a:noAutofit/>
          </a:bodyPr>
          <a:lstStyle/>
          <a:p>
            <a:r>
              <a:rPr lang="es-ES" sz="2800" dirty="0" smtClean="0">
                <a:solidFill>
                  <a:schemeClr val="accent3">
                    <a:lumMod val="50000"/>
                  </a:schemeClr>
                </a:solidFill>
              </a:rPr>
              <a:t>Recursos asignados por Regional </a:t>
            </a:r>
            <a:endParaRPr lang="es-E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98682"/>
              </p:ext>
            </p:extLst>
          </p:nvPr>
        </p:nvGraphicFramePr>
        <p:xfrm>
          <a:off x="252483" y="600501"/>
          <a:ext cx="6107374" cy="6151541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187334"/>
                <a:gridCol w="1469014"/>
                <a:gridCol w="1508402"/>
                <a:gridCol w="942624"/>
              </a:tblGrid>
              <a:tr h="297947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u="none" strike="noStrike" dirty="0">
                          <a:effectLst/>
                        </a:rPr>
                        <a:t>Nombre Regional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1" marR="6011" marT="6011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u="none" strike="noStrike" dirty="0">
                          <a:effectLst/>
                        </a:rPr>
                        <a:t>Presupuesto </a:t>
                      </a:r>
                      <a:endParaRPr lang="es-CO" sz="1400" u="none" strike="noStrike" dirty="0" smtClean="0">
                        <a:effectLst/>
                      </a:endParaRPr>
                    </a:p>
                    <a:p>
                      <a:pPr algn="ctr" rtl="0" fontAlgn="b"/>
                      <a:r>
                        <a:rPr lang="es-CO" sz="1400" u="none" strike="noStrike" dirty="0" smtClean="0">
                          <a:effectLst/>
                        </a:rPr>
                        <a:t>2014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1" marR="6011" marT="6011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u="none" strike="noStrike" dirty="0">
                          <a:effectLst/>
                        </a:rPr>
                        <a:t>Presupuesto </a:t>
                      </a:r>
                      <a:endParaRPr lang="es-CO" sz="1400" u="none" strike="noStrike" dirty="0" smtClean="0">
                        <a:effectLst/>
                      </a:endParaRPr>
                    </a:p>
                    <a:p>
                      <a:pPr algn="ctr" rtl="0" fontAlgn="b"/>
                      <a:r>
                        <a:rPr lang="es-CO" sz="1400" u="none" strike="noStrike" dirty="0" smtClean="0">
                          <a:effectLst/>
                        </a:rPr>
                        <a:t>2015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1" marR="6011" marT="6011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u="none" strike="noStrike" dirty="0">
                          <a:effectLst/>
                        </a:rPr>
                        <a:t>% de participación en presupuesto 2015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1" marR="6011" marT="6011" marB="0" anchor="b">
                    <a:solidFill>
                      <a:schemeClr val="bg2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AMAZONAS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$2.000.000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$16.120.000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ANTIOQUIA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$1.523.587.917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$1.732.479.933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11,72%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ARAUCA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$38.439.243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$40.020.000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ATLÁNTICO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$475.306.940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$597.520.000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4,04%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BOLÍVAR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$441.040.987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$382.553.333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BOYACÁ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$433.511.421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$393.576.667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2,66%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CALDAS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$620.314.957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$554.813.333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CAQUETÁ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$87.491.508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$39.300.000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CASANARE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$63.844.575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$39.300.000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CAUCA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$216.976.242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$365.350.000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CESAR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$238.997.236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$288.450.000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CHOCO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$71.763.153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$39.473.333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CÓRDOBA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$214.331.724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$249.250.000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CUNDINAMARCA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$962.618.542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$1.097.350.000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DISTRITO CAPITAL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$1.786.320.204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$3.854.550.000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GUAJIRA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$131.841.561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$13.960.000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GUANÍA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$2.630.000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$237.416.667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GUAVIARE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$1.400.000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$28.920.000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HUILA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$670.236.700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$362.100.000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MAGDALENA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$238.480.435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$213.750.000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$295.114.925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$345.176.667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NARIÑO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$297.131.050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$135.460.000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NORTE DE SANTANDER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$158.933.811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$335.850.000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PUTUMAYO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$102.202.087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$85.528.000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QUINDÍO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$196.090.233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$173.450.000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RISARALDA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$292.894.039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$330.350.000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ANDRÉS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$52.043.690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$79.800.000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SANTANDER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$1.002.947.038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$1.446.750.000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9,79%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SUCRE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$73.568.486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$36.300.000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TOLIMA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$180.965.808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$174.720.000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VALLE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$930.379.029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$1.056.370.000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7,15%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VAUPÉS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$6.040.000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VICHADA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$31.800.000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1604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$11.803.403.541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$14.783.847.933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0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" y="1709737"/>
            <a:ext cx="8582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709737"/>
            <a:ext cx="86106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695450"/>
            <a:ext cx="8153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1714500"/>
            <a:ext cx="81629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704975"/>
            <a:ext cx="81724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SEMÁFORO DE REGISTRO DE INFORMACIÓN DE PROGRAMACIÓN PARA PROYECTOS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04974"/>
            <a:ext cx="8125598" cy="36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22068"/>
            <a:ext cx="5808134" cy="836023"/>
          </a:xfrm>
        </p:spPr>
        <p:txBody>
          <a:bodyPr>
            <a:noAutofit/>
          </a:bodyPr>
          <a:lstStyle/>
          <a:p>
            <a:r>
              <a:rPr lang="es-ES" sz="2000" dirty="0" smtClean="0">
                <a:solidFill>
                  <a:schemeClr val="accent3">
                    <a:lumMod val="50000"/>
                  </a:schemeClr>
                </a:solidFill>
              </a:rPr>
              <a:t>SEMÁFORO CONSOLIDADO POR REGIONAL REGISTRO DE PROGRAMACIÓN PARA PROYECTOS</a:t>
            </a:r>
            <a:endParaRPr lang="es-E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336" y="1058091"/>
            <a:ext cx="4073288" cy="56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5808134" cy="1246140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chemeClr val="accent3">
                    <a:lumMod val="50000"/>
                  </a:schemeClr>
                </a:solidFill>
              </a:rPr>
              <a:t>Plan Estratégico Focalizado </a:t>
            </a:r>
            <a:endParaRPr lang="es-E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910487924"/>
              </p:ext>
            </p:extLst>
          </p:nvPr>
        </p:nvGraphicFramePr>
        <p:xfrm>
          <a:off x="68239" y="95535"/>
          <a:ext cx="8952931" cy="663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87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5534"/>
            <a:ext cx="6533220" cy="1310185"/>
          </a:xfrm>
          <a:prstGeom prst="rect">
            <a:avLst/>
          </a:prstGeom>
          <a:noFill/>
        </p:spPr>
      </p:pic>
      <p:sp>
        <p:nvSpPr>
          <p:cNvPr id="2" name="CuadroTexto 1"/>
          <p:cNvSpPr txBox="1"/>
          <p:nvPr/>
        </p:nvSpPr>
        <p:spPr>
          <a:xfrm>
            <a:off x="1967824" y="893020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PROYECTOS NACIONALES 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360135" y="1960159"/>
          <a:ext cx="8435522" cy="26084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4265"/>
                <a:gridCol w="738456"/>
                <a:gridCol w="813744"/>
                <a:gridCol w="622489"/>
                <a:gridCol w="704036"/>
                <a:gridCol w="863618"/>
                <a:gridCol w="863618"/>
                <a:gridCol w="704036"/>
                <a:gridCol w="851102"/>
                <a:gridCol w="910158"/>
              </a:tblGrid>
              <a:tr h="2520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 smtClean="0">
                          <a:effectLst/>
                        </a:rPr>
                        <a:t>Regionales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PROYECTOS 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5040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CONALVIAS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ANI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AUGURA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PALMA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PARQUES NACIONALES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AGRICOLA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ARCHIVO NACIONAL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FEDECAUCHO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Guajira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>
                          <a:effectLst/>
                        </a:rPr>
                        <a:t>Atlántico</a:t>
                      </a:r>
                      <a:endParaRPr lang="es-E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Magdalena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Cesar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Sucre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>
                          <a:effectLst/>
                        </a:rPr>
                        <a:t>Bolívar</a:t>
                      </a:r>
                      <a:endParaRPr lang="es-E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6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Córdoba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7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5" y="143223"/>
            <a:ext cx="5794801" cy="190952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967824" y="893020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PROYECTOS NACIONALES 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/>
          </p:nvPr>
        </p:nvGraphicFramePr>
        <p:xfrm>
          <a:off x="1045032" y="2188030"/>
          <a:ext cx="7064824" cy="2795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9424"/>
                <a:gridCol w="837726"/>
                <a:gridCol w="837726"/>
                <a:gridCol w="837726"/>
                <a:gridCol w="837726"/>
                <a:gridCol w="837726"/>
                <a:gridCol w="963385"/>
                <a:gridCol w="963385"/>
              </a:tblGrid>
              <a:tr h="5660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REGIONALES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PROYECTOS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6017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PAI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ECOPETROL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ANI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AUGURA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ASOPARTES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AGRICOLA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FEDECAUCHO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601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ANTIOQUIA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0320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CALDAS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01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QUINDIO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4593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RISARALDA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7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451" y="44309"/>
            <a:ext cx="5130800" cy="906462"/>
          </a:xfrm>
        </p:spPr>
        <p:txBody>
          <a:bodyPr>
            <a:normAutofit/>
          </a:bodyPr>
          <a:lstStyle/>
          <a:p>
            <a:r>
              <a:rPr lang="es-CO" dirty="0" smtClean="0">
                <a:solidFill>
                  <a:schemeClr val="accent1">
                    <a:lumMod val="50000"/>
                  </a:schemeClr>
                </a:solidFill>
              </a:rPr>
              <a:t>EQUIPO NACIONAL </a:t>
            </a:r>
            <a:endParaRPr lang="es-CO" dirty="0">
              <a:solidFill>
                <a:srgbClr val="FF0000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611352"/>
              </p:ext>
            </p:extLst>
          </p:nvPr>
        </p:nvGraphicFramePr>
        <p:xfrm>
          <a:off x="619126" y="1092960"/>
          <a:ext cx="7691156" cy="496886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157301"/>
                <a:gridCol w="1907299"/>
                <a:gridCol w="967865"/>
                <a:gridCol w="1053631"/>
                <a:gridCol w="957644"/>
                <a:gridCol w="823708"/>
                <a:gridCol w="823708"/>
              </a:tblGrid>
              <a:tr h="56581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u="none" strike="noStrike" dirty="0">
                          <a:effectLst/>
                        </a:rPr>
                        <a:t>ROL EN EL EQUIPO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u="none" strike="noStrike" dirty="0">
                          <a:effectLst/>
                        </a:rPr>
                        <a:t>PERFIL </a:t>
                      </a:r>
                      <a:r>
                        <a:rPr lang="es-CO" sz="1050" b="1" u="none" strike="noStrike" dirty="0" smtClean="0">
                          <a:effectLst/>
                        </a:rPr>
                        <a:t>GENÉRICO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 CONTRATAR</a:t>
                      </a:r>
                      <a:r>
                        <a:rPr lang="es-CO" sz="1050" b="1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POR LOS CENTROS 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u="none" strike="noStrike" dirty="0">
                          <a:effectLst/>
                        </a:rPr>
                        <a:t>NÚMERO QUE CUMPLE </a:t>
                      </a:r>
                      <a:r>
                        <a:rPr lang="es-CO" sz="1050" b="1" u="none" strike="noStrike" dirty="0" smtClean="0">
                          <a:effectLst/>
                        </a:rPr>
                        <a:t>PERFIL </a:t>
                      </a:r>
                      <a:r>
                        <a:rPr lang="es-CO" sz="1050" b="1" u="none" strike="noStrike" dirty="0">
                          <a:effectLst/>
                        </a:rPr>
                        <a:t>Y SOPORTES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u="none" strike="noStrike" dirty="0">
                          <a:effectLst/>
                        </a:rPr>
                        <a:t>NÚMERO DE VACANTES </a:t>
                      </a:r>
                      <a:r>
                        <a:rPr lang="es-CO" sz="1050" b="1" u="none" strike="noStrike" dirty="0" smtClean="0">
                          <a:effectLst/>
                        </a:rPr>
                        <a:t>A LA </a:t>
                      </a:r>
                      <a:r>
                        <a:rPr lang="es-CO" sz="1050" b="1" u="none" strike="noStrike" dirty="0">
                          <a:effectLst/>
                        </a:rPr>
                        <a:t>FECHA 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PERSONAL</a:t>
                      </a:r>
                      <a:r>
                        <a:rPr lang="es-CO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PLANTA 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</a:tr>
              <a:tr h="471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INSTRUMENTADOR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PROFESIONAL UNIVERSITARIO CON 6 MESES DE EXPERIENCIA EN </a:t>
                      </a:r>
                      <a:r>
                        <a:rPr lang="es-C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PEDAGOGÍA 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 12 MESES EXPERIENCIA GENERAL (</a:t>
                      </a:r>
                      <a:r>
                        <a:rPr lang="es-C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resto del perfil) 3´400.000 $/mes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4207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LÍDERES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PROFESIONAL UNIVERSITARIO CUALQUIER ÁREA (</a:t>
                      </a:r>
                      <a:r>
                        <a:rPr lang="es-C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resto del perfil)3´400.000  $/mes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484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APOYOS ADMINISTRATIVOS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BACHILLER O TÉCNICO CON MANEJO DE SISTEMAS DE </a:t>
                      </a:r>
                      <a:r>
                        <a:rPr lang="es-C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INFORMACIÓN.   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1´500.000  $/mes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0071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AUDITORES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PROFESIONAL UNIVERSITARIO CUALQUIER ÁREA, CON ESPECIALIZACIÓN O FORMACÓN EN GESTIÓN DE CALIDAD  ISO 9000-  19011  Y GP1000 MANEJO DE TIC (</a:t>
                      </a:r>
                      <a:r>
                        <a:rPr lang="es-C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resto del perfil) </a:t>
                      </a:r>
                      <a:endParaRPr lang="es-CO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ctr"/>
                      <a:r>
                        <a:rPr lang="es-C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3´400.000  </a:t>
                      </a: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$/mes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329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EVALUADORES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 ACADÉMICO ACORDE AL ÁREA Y NORMAS A EVALUAR.CERTIFICADO COMO ECL  Y 3 AÑOS DE EXPERIENCIA EN LA FUNCIÓN DE LA NORMA A EVALUAR. NUEVOS: 5AÑOS DE EXPERIENCIA RELACIONADA EN LA FUNCIÓN A EVALUAR Y DEBE HACER EL CURSO DE ECL. 3´300.000 $/mes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9123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effectLst/>
                        </a:rPr>
                        <a:t>TOTAL 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effectLst/>
                        </a:rPr>
                        <a:t> 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75" marR="6375" marT="63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3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21" y="317726"/>
            <a:ext cx="5295900" cy="714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7" y="139473"/>
            <a:ext cx="838200" cy="157162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771881" y="1002267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PROYECTOS NACIONALES </a:t>
            </a:r>
            <a:endParaRPr lang="es-E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254650" y="2329997"/>
          <a:ext cx="7267379" cy="2275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2599"/>
                <a:gridCol w="686478"/>
                <a:gridCol w="771244"/>
                <a:gridCol w="601712"/>
                <a:gridCol w="835213"/>
                <a:gridCol w="936161"/>
                <a:gridCol w="582671"/>
                <a:gridCol w="823773"/>
                <a:gridCol w="977528"/>
              </a:tblGrid>
              <a:tr h="3273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REGIONALES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PROYECTOS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51626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ECOPETROL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ANI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AGRICOLA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FEDECAUCHO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PALMA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CONALVIAS 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PARQUES NACIONALES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</a:tr>
              <a:tr h="52885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NORTE DE SANTANDER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75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</a:tr>
              <a:tr h="26443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SANTANDER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75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</a:tr>
              <a:tr h="26443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BOYACÁ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75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</a:tr>
              <a:tr h="26443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CUNDINAMARCA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75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08" marR="8608" marT="8608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8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136198" cy="2333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97" y="286430"/>
            <a:ext cx="4476750" cy="73342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967824" y="982122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PROYECTOS NACIONALES 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1136198" y="2079169"/>
          <a:ext cx="6853918" cy="2808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1080"/>
                <a:gridCol w="812718"/>
                <a:gridCol w="812718"/>
                <a:gridCol w="812718"/>
                <a:gridCol w="812718"/>
                <a:gridCol w="812718"/>
                <a:gridCol w="934624"/>
                <a:gridCol w="934624"/>
              </a:tblGrid>
              <a:tr h="3510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REGIONALES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PROYECTOS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55360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ECOPETROL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AGRICOLA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CONALVIAS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PALMA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ARCHIVO NACIONAL 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PARQUES NACIONALES 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7512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CHOCÓ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401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VALLE DEL CAUCA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106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CAUCA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3756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NARIÑO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3" y="1"/>
            <a:ext cx="1167493" cy="12911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402" y="255814"/>
            <a:ext cx="4391025" cy="6858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967824" y="936562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PROYECTOS NACIONALES 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500745" y="1578432"/>
          <a:ext cx="6640283" cy="4060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8082"/>
                <a:gridCol w="1000419"/>
                <a:gridCol w="1000419"/>
                <a:gridCol w="1000419"/>
                <a:gridCol w="1150482"/>
                <a:gridCol w="1100462"/>
              </a:tblGrid>
              <a:tr h="4239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REGIONALES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PROYECTOS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68488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PAI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AGRICOLA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PALMA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PARQUES NACIONALES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FEDECAUCHO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239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ARAUCA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39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CASANARE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39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VICHADA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39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META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39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GUAINIA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397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GUAVIARE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0766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VAUPES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9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9" y="0"/>
            <a:ext cx="2200275" cy="2705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901" y="8164"/>
            <a:ext cx="4772025" cy="107632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967824" y="893020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PROYECTOS NACIONALES 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2095500" y="2619373"/>
          <a:ext cx="5818415" cy="2420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6747"/>
                <a:gridCol w="862520"/>
                <a:gridCol w="862520"/>
                <a:gridCol w="1020648"/>
                <a:gridCol w="1013460"/>
                <a:gridCol w="862520"/>
              </a:tblGrid>
              <a:tr h="35598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REGIONALES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PROYECTOS 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8479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PAI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ECOPETROL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AGRICOLA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FEDECAUCHO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ANI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5598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dirty="0">
                          <a:effectLst/>
                        </a:rPr>
                        <a:t>TOLIMA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5598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HUILA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5598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CAQUETA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5598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PUTUMAYO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55987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AMAZONAS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X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>
                          <a:effectLst/>
                        </a:rPr>
                        <a:t> 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effectLst/>
                        </a:rPr>
                        <a:t> 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32012"/>
            <a:ext cx="5808134" cy="1246140"/>
          </a:xfrm>
        </p:spPr>
        <p:txBody>
          <a:bodyPr>
            <a:noAutofit/>
          </a:bodyPr>
          <a:lstStyle/>
          <a:p>
            <a:r>
              <a:rPr lang="es-ES" sz="2800" dirty="0" smtClean="0">
                <a:solidFill>
                  <a:schemeClr val="tx2"/>
                </a:solidFill>
              </a:rPr>
              <a:t>Importante recordar el registro para la creación de usuarios en el aplicativo y para formación de evaluadores</a:t>
            </a:r>
            <a:endParaRPr lang="es-ES" sz="2800" dirty="0">
              <a:solidFill>
                <a:schemeClr val="tx2"/>
              </a:solidFill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232848964"/>
              </p:ext>
            </p:extLst>
          </p:nvPr>
        </p:nvGraphicFramePr>
        <p:xfrm>
          <a:off x="1332931" y="195655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08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1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5808134" cy="836023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Distribución Geográfica de Líderes 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041"/>
            <a:ext cx="5591191" cy="6161964"/>
          </a:xfrm>
          <a:prstGeom prst="rect">
            <a:avLst/>
          </a:prstGeom>
        </p:spPr>
      </p:pic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638913641"/>
              </p:ext>
            </p:extLst>
          </p:nvPr>
        </p:nvGraphicFramePr>
        <p:xfrm>
          <a:off x="5977719" y="955343"/>
          <a:ext cx="3104945" cy="416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536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89791"/>
            <a:ext cx="5130800" cy="906462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00B050"/>
                </a:solidFill>
              </a:rPr>
              <a:t>Regionales Apadrinadas</a:t>
            </a:r>
            <a:endParaRPr lang="es-CO" sz="2800" dirty="0">
              <a:solidFill>
                <a:srgbClr val="00B050"/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44433"/>
              </p:ext>
            </p:extLst>
          </p:nvPr>
        </p:nvGraphicFramePr>
        <p:xfrm>
          <a:off x="2047875" y="1396253"/>
          <a:ext cx="4666824" cy="43624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428591"/>
                <a:gridCol w="2238233"/>
              </a:tblGrid>
              <a:tr h="43624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r>
                        <a:rPr lang="es-CO" sz="1400" u="none" strike="noStrike" dirty="0" smtClean="0">
                          <a:effectLst/>
                        </a:rPr>
                        <a:t>REGIONAL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1400" u="none" strike="noStrike" kern="1200" dirty="0" smtClean="0">
                          <a:effectLst/>
                        </a:rPr>
                        <a:t>REGIONAL QUE LA ACOMPAÑA</a:t>
                      </a:r>
                      <a:endParaRPr lang="es-CO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AMAZONAS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DISTRITO</a:t>
                      </a:r>
                      <a:r>
                        <a:rPr lang="es-CO" sz="1200" u="none" strike="noStrike" baseline="0" dirty="0" smtClean="0">
                          <a:effectLst/>
                        </a:rPr>
                        <a:t> CAPITAL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ARAUCA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SANTANDER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effectLst/>
                        </a:rPr>
                        <a:t>CHOCO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effectLst/>
                        </a:rPr>
                        <a:t>ANTIOQUIA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GUAINÍA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META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GUAVIARE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META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SAN ANDRÉS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effectLst/>
                        </a:rPr>
                        <a:t>DISTRITO</a:t>
                      </a:r>
                      <a:r>
                        <a:rPr lang="es-CO" sz="1200" u="none" strike="noStrike" baseline="0" dirty="0" smtClean="0">
                          <a:effectLst/>
                        </a:rPr>
                        <a:t> CAPITAL</a:t>
                      </a:r>
                      <a:endParaRPr lang="es-CO" sz="1200" u="none" strike="noStrike" dirty="0" smtClean="0">
                        <a:effectLst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VAUPÉS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META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</a:rPr>
                        <a:t>VICHADA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META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effectLst/>
                        </a:rPr>
                        <a:t>PUTUMAYO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effectLst/>
                        </a:rPr>
                        <a:t>VALLE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0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42532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646" y="176377"/>
            <a:ext cx="6380018" cy="906462"/>
          </a:xfrm>
        </p:spPr>
        <p:txBody>
          <a:bodyPr>
            <a:noAutofit/>
          </a:bodyPr>
          <a:lstStyle/>
          <a:p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  <a:t>FUNCIONES DE LOS ACTORES  DEL PROCESO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CO" sz="2800" b="1" dirty="0" smtClean="0">
                <a:solidFill>
                  <a:schemeClr val="accent1">
                    <a:lumMod val="50000"/>
                  </a:schemeClr>
                </a:solidFill>
              </a:rPr>
              <a:t>LIDER</a:t>
            </a:r>
            <a:endParaRPr lang="es-CO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82772" y="1274433"/>
            <a:ext cx="77132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Liderar </a:t>
            </a:r>
            <a:r>
              <a:rPr lang="es-ES" sz="1600" dirty="0" smtClean="0"/>
              <a:t>el equipo de actores del proceso ECCL para </a:t>
            </a:r>
            <a:r>
              <a:rPr lang="es-ES" sz="1600" dirty="0"/>
              <a:t>lograr  el cumplimiento  </a:t>
            </a:r>
            <a:r>
              <a:rPr lang="es-ES" sz="1600" dirty="0" smtClean="0"/>
              <a:t>de metas.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Promover  </a:t>
            </a:r>
            <a:r>
              <a:rPr lang="es-ES" sz="1600" dirty="0" smtClean="0"/>
              <a:t>y gestionar el </a:t>
            </a:r>
            <a:r>
              <a:rPr lang="es-ES" sz="1600" dirty="0"/>
              <a:t>proceso  </a:t>
            </a:r>
            <a:r>
              <a:rPr lang="es-ES" sz="1600" dirty="0" smtClean="0"/>
              <a:t>ECCL para </a:t>
            </a:r>
            <a:r>
              <a:rPr lang="es-ES" sz="1600" dirty="0"/>
              <a:t>trabajadores,  desempleados  e </a:t>
            </a:r>
            <a:r>
              <a:rPr lang="es-ES" sz="1600" dirty="0" smtClean="0"/>
              <a:t>independientes.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Preparar </a:t>
            </a:r>
            <a:r>
              <a:rPr lang="es-ES" sz="1600" dirty="0"/>
              <a:t>la oferta para el sector productivo y la comunidad de la región. </a:t>
            </a: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Elaborar la programación anual de evaluación y </a:t>
            </a:r>
            <a:r>
              <a:rPr lang="es-ES" sz="1600" dirty="0" smtClean="0"/>
              <a:t>certificación de acuerdo a los lineamientos de la DSNFT, </a:t>
            </a:r>
            <a:r>
              <a:rPr lang="es-ES" sz="1600" dirty="0"/>
              <a:t>una vez aprobadas las áreas claves. </a:t>
            </a: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endParaRPr lang="es-ES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Atender </a:t>
            </a:r>
            <a:r>
              <a:rPr lang="es-ES" sz="1600" dirty="0"/>
              <a:t>e informar oportunamente las anomalías, inconsistencias, novedades y hallazgos en el registro de la información, al Grupo de </a:t>
            </a:r>
            <a:r>
              <a:rPr lang="es-ES" sz="1600" dirty="0" smtClean="0"/>
              <a:t>ECCL.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Registrar </a:t>
            </a:r>
            <a:r>
              <a:rPr lang="es-ES" sz="1600" dirty="0"/>
              <a:t>la información requerida </a:t>
            </a:r>
            <a:r>
              <a:rPr lang="es-ES" sz="1600" dirty="0" smtClean="0"/>
              <a:t>por su </a:t>
            </a:r>
            <a:r>
              <a:rPr lang="es-ES" sz="1600" dirty="0"/>
              <a:t>rol en el aplicativo. </a:t>
            </a: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Orientar las solicitudes que no puedan ser atendidas por el Centro. </a:t>
            </a: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Participar en las </a:t>
            </a:r>
            <a:r>
              <a:rPr lang="es-ES" sz="1600" dirty="0" smtClean="0"/>
              <a:t>auditorias. </a:t>
            </a:r>
          </a:p>
          <a:p>
            <a:pPr algn="just"/>
            <a:endParaRPr lang="es-E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/>
          <p:cNvSpPr txBox="1"/>
          <p:nvPr/>
        </p:nvSpPr>
        <p:spPr>
          <a:xfrm>
            <a:off x="672658" y="1441725"/>
            <a:ext cx="779868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Ejecutar proyectos  de evaluación de competencias </a:t>
            </a:r>
            <a:r>
              <a:rPr lang="es-ES" sz="1600" dirty="0" smtClean="0"/>
              <a:t>laborales, siguiendo la metodología establecida. 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Construir í</a:t>
            </a:r>
            <a:r>
              <a:rPr lang="es-ES" sz="1600" dirty="0" smtClean="0"/>
              <a:t>tems </a:t>
            </a:r>
            <a:r>
              <a:rPr lang="es-ES" sz="1600" dirty="0"/>
              <a:t>e indicadores de evaluación de </a:t>
            </a:r>
            <a:r>
              <a:rPr lang="es-ES" sz="1600" dirty="0" smtClean="0"/>
              <a:t>competencias, de acuerdo a la demanda. 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pt-BR" sz="1600" dirty="0"/>
              <a:t>Verificar instrumentos antes de ser </a:t>
            </a:r>
            <a:r>
              <a:rPr lang="pt-BR" sz="1600" dirty="0" smtClean="0"/>
              <a:t>aplicados.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Entregar </a:t>
            </a:r>
            <a:r>
              <a:rPr lang="es-ES" sz="1600" dirty="0"/>
              <a:t>informes, reportes y demás documentos relativos a los proyectos adelantados</a:t>
            </a:r>
            <a:r>
              <a:rPr lang="es-ES" sz="1600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Registrar </a:t>
            </a:r>
            <a:r>
              <a:rPr lang="es-ES" sz="1600" dirty="0"/>
              <a:t>en el APP SECCL toda la información relativa a los proyectos </a:t>
            </a:r>
            <a:r>
              <a:rPr lang="es-ES" sz="1600" dirty="0" smtClean="0"/>
              <a:t>adelantados.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Realizar </a:t>
            </a:r>
            <a:r>
              <a:rPr lang="es-ES" sz="1600" dirty="0"/>
              <a:t>informe cualitativo de las debilidades presentadas por los candidatos en los proyectos adelantados, según periodicidad indicada</a:t>
            </a:r>
            <a:r>
              <a:rPr lang="es-ES" sz="1600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Emitir </a:t>
            </a:r>
            <a:r>
              <a:rPr lang="es-ES" sz="1600" dirty="0"/>
              <a:t>concepto de </a:t>
            </a:r>
            <a:r>
              <a:rPr lang="es-ES" sz="1600" dirty="0" smtClean="0"/>
              <a:t>competencia, </a:t>
            </a:r>
            <a:r>
              <a:rPr lang="es-ES" sz="1600" dirty="0"/>
              <a:t>de acuerdo a la valoración de las evidencias </a:t>
            </a:r>
            <a:r>
              <a:rPr lang="es-ES" sz="1600" dirty="0" smtClean="0"/>
              <a:t>presentadas.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Comunicar al candidato los resultados obtenidos de la valoración de </a:t>
            </a:r>
            <a:r>
              <a:rPr lang="es-ES" sz="1600" dirty="0" smtClean="0"/>
              <a:t>evidencias.</a:t>
            </a:r>
          </a:p>
          <a:p>
            <a:endParaRPr lang="es-ES" sz="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76646" y="176377"/>
            <a:ext cx="6380018" cy="906462"/>
          </a:xfrm>
        </p:spPr>
        <p:txBody>
          <a:bodyPr>
            <a:noAutofit/>
          </a:bodyPr>
          <a:lstStyle/>
          <a:p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  <a:t>FUNCIONES DE LOS ACTORES  DEL PROCESO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CO" sz="2800" b="1" dirty="0" smtClean="0">
                <a:solidFill>
                  <a:schemeClr val="accent1">
                    <a:lumMod val="50000"/>
                  </a:schemeClr>
                </a:solidFill>
              </a:rPr>
              <a:t>EVALUADORES</a:t>
            </a:r>
            <a:endParaRPr lang="es-CO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76647" y="1270775"/>
            <a:ext cx="84623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Revisar demanda de </a:t>
            </a:r>
            <a:r>
              <a:rPr lang="es-ES" sz="1600" dirty="0"/>
              <a:t>construcción de instrumentos en cada centro de formación de la </a:t>
            </a:r>
            <a:r>
              <a:rPr lang="es-ES" sz="1600" dirty="0" smtClean="0"/>
              <a:t>Regional. </a:t>
            </a:r>
          </a:p>
          <a:p>
            <a:pPr marL="285750" indent="-285750" algn="just">
              <a:buFont typeface="+mj-lt"/>
              <a:buAutoNum type="arabicPeriod"/>
            </a:pPr>
            <a:endParaRPr lang="es-ES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Gestionar </a:t>
            </a:r>
            <a:r>
              <a:rPr lang="es-ES" sz="1600" dirty="0"/>
              <a:t>y orientar la construcción de ítems e indicadores asignados por el Grupo de Evaluación de Competencias Laborales, para proyectos de Evaluación y Certificación, teniendo en cuenta  la solicitud, </a:t>
            </a:r>
            <a:r>
              <a:rPr lang="es-ES" sz="1600" dirty="0" smtClean="0"/>
              <a:t>demanda y prioridad. </a:t>
            </a:r>
          </a:p>
          <a:p>
            <a:pPr marL="342900" indent="-342900" algn="just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Verificar metodológicamente </a:t>
            </a:r>
            <a:r>
              <a:rPr lang="es-ES" sz="1600" dirty="0"/>
              <a:t>los ítems e indicadores </a:t>
            </a:r>
            <a:r>
              <a:rPr lang="es-ES" sz="1600" dirty="0" smtClean="0"/>
              <a:t>construidos </a:t>
            </a:r>
            <a:r>
              <a:rPr lang="es-ES" sz="1600" dirty="0"/>
              <a:t>por los expertos </a:t>
            </a:r>
            <a:r>
              <a:rPr lang="es-ES" sz="1600" dirty="0" smtClean="0"/>
              <a:t>técnicos.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Remitir </a:t>
            </a:r>
            <a:r>
              <a:rPr lang="es-ES" sz="1600" dirty="0"/>
              <a:t>al </a:t>
            </a:r>
            <a:r>
              <a:rPr lang="es-ES" sz="1600" dirty="0" smtClean="0"/>
              <a:t>Banco Nacional de Instrumentos , </a:t>
            </a:r>
            <a:r>
              <a:rPr lang="es-ES" sz="1600" dirty="0"/>
              <a:t>según lineamientos establecidos el Kit verificado y completo.  </a:t>
            </a:r>
            <a:endParaRPr lang="es-ES" sz="1600" dirty="0" smtClean="0"/>
          </a:p>
          <a:p>
            <a:pPr marL="342900" indent="-342900" algn="just">
              <a:buFont typeface="+mj-lt"/>
              <a:buAutoNum type="arabicPeriod"/>
            </a:pPr>
            <a:endParaRPr lang="es-ES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Conformar </a:t>
            </a:r>
            <a:r>
              <a:rPr lang="es-ES" sz="1600" dirty="0"/>
              <a:t>y administrar la red Regional de Constructores de ítems e </a:t>
            </a:r>
            <a:r>
              <a:rPr lang="es-ES" sz="1600" dirty="0" smtClean="0"/>
              <a:t>indicadores.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/>
              <a:t>Registrar </a:t>
            </a:r>
            <a:r>
              <a:rPr lang="es-ES" sz="1600" dirty="0" smtClean="0"/>
              <a:t>informes de gestión de instrumentos en al plan de calidad (producto </a:t>
            </a:r>
            <a:r>
              <a:rPr lang="es-ES" sz="1600" dirty="0"/>
              <a:t>No </a:t>
            </a:r>
            <a:r>
              <a:rPr lang="es-ES" sz="1600" dirty="0" smtClean="0"/>
              <a:t>conforme).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8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ES" sz="1600" dirty="0" smtClean="0"/>
              <a:t> Salvaguardar la cadena de </a:t>
            </a:r>
            <a:r>
              <a:rPr lang="es-ES" sz="1600" dirty="0"/>
              <a:t>custodia de los </a:t>
            </a:r>
            <a:r>
              <a:rPr lang="es-ES" sz="1600" dirty="0" smtClean="0"/>
              <a:t>instrumentos.</a:t>
            </a:r>
            <a:endParaRPr lang="es-ES" sz="16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76646" y="107094"/>
            <a:ext cx="6380018" cy="906462"/>
          </a:xfrm>
        </p:spPr>
        <p:txBody>
          <a:bodyPr>
            <a:noAutofit/>
          </a:bodyPr>
          <a:lstStyle/>
          <a:p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  <a:t>FUNCIONES DE LOS ACTORES  DEL PROCESO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CO" sz="2800" b="1" dirty="0" smtClean="0">
                <a:solidFill>
                  <a:schemeClr val="accent1">
                    <a:lumMod val="50000"/>
                  </a:schemeClr>
                </a:solidFill>
              </a:rPr>
              <a:t>INSTRUMENTADOR</a:t>
            </a:r>
            <a:endParaRPr lang="es-CO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2982</Words>
  <Application>Microsoft Office PowerPoint</Application>
  <PresentationFormat>Presentación en pantalla (4:3)</PresentationFormat>
  <Paragraphs>1738</Paragraphs>
  <Slides>45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Arial</vt:lpstr>
      <vt:lpstr>Calibri</vt:lpstr>
      <vt:lpstr>Tema de Office</vt:lpstr>
      <vt:lpstr>Presentación de PowerPoint</vt:lpstr>
      <vt:lpstr>Continuamos avanzando…  2015 Nuevo Modelo</vt:lpstr>
      <vt:lpstr>Recursos asignados por Regional </vt:lpstr>
      <vt:lpstr>EQUIPO NACIONAL </vt:lpstr>
      <vt:lpstr>Distribución Geográfica de Líderes </vt:lpstr>
      <vt:lpstr>Regionales Apadrinadas</vt:lpstr>
      <vt:lpstr>FUNCIONES DE LOS ACTORES  DEL PROCESO LIDER</vt:lpstr>
      <vt:lpstr>FUNCIONES DE LOS ACTORES  DEL PROCESO EVALUADORES</vt:lpstr>
      <vt:lpstr>FUNCIONES DE LOS ACTORES  DEL PROCESO INSTRUMENTADOR</vt:lpstr>
      <vt:lpstr>FUNCIONES DE LOS ACTORES  DEL PROCESO APOYOS ADMINISTRATIVOS </vt:lpstr>
      <vt:lpstr>FUNCIONES DE LOS ACTORES  DEL PROCESO AUDITORES </vt:lpstr>
      <vt:lpstr>Importante alinearnos con el Plan Nacional de Desarrollo 2014-2018  Enfoque Territorial   </vt:lpstr>
      <vt:lpstr>Presentación de PowerPoint</vt:lpstr>
      <vt:lpstr>Presentación de PowerPoint</vt:lpstr>
      <vt:lpstr>Empresas con proyectos en Alianza</vt:lpstr>
      <vt:lpstr>Presentación de PowerPoint</vt:lpstr>
      <vt:lpstr>Presentación de PowerPoint</vt:lpstr>
      <vt:lpstr>Algunas empresas con proyectos en Alianza</vt:lpstr>
      <vt:lpstr>Presentación de PowerPoint</vt:lpstr>
      <vt:lpstr>Presentación de PowerPoint</vt:lpstr>
      <vt:lpstr>Algunas empresas con proyectos en Alianza</vt:lpstr>
      <vt:lpstr>Presentación de PowerPoint</vt:lpstr>
      <vt:lpstr>Presentación de PowerPoint</vt:lpstr>
      <vt:lpstr>Empresas con proyectos en Alianza</vt:lpstr>
      <vt:lpstr>Presentación de PowerPoint</vt:lpstr>
      <vt:lpstr>Presentación de PowerPoint</vt:lpstr>
      <vt:lpstr>Presentación de PowerPoint</vt:lpstr>
      <vt:lpstr>Proyectos en Alianza</vt:lpstr>
      <vt:lpstr>SEMÁFORO DE REGISTRO DE INFORMACIÓN DE PROGRAMACIÓN PARA PROYECTOS </vt:lpstr>
      <vt:lpstr>SEMÁFORO DE REGISTRO DE INFORMACIÓN DE PROGRAMACIÓN PARA PROYECTOS </vt:lpstr>
      <vt:lpstr>SEMÁFORO DE REGISTRO DE INFORMACIÓN DE PROGRAMACIÓN PARA PROYECTOS </vt:lpstr>
      <vt:lpstr>SEMÁFORO DE REGISTRO DE INFORMACIÓN DE PROGRAMACIÓN PARA PROYECTOS </vt:lpstr>
      <vt:lpstr>SEMÁFORO DE REGISTRO DE INFORMACIÓN DE PROGRAMACIÓN PARA PROYECTOS </vt:lpstr>
      <vt:lpstr>SEMÁFORO DE REGISTRO DE INFORMACIÓN DE PROGRAMACIÓN PARA PROYECTOS </vt:lpstr>
      <vt:lpstr>SEMÁFORO DE REGISTRO DE INFORMACIÓN DE PROGRAMACIÓN PARA PROYECTOS </vt:lpstr>
      <vt:lpstr>SEMÁFORO CONSOLIDADO POR REGIONAL REGISTRO DE PROGRAMACIÓN PARA PROYECTOS</vt:lpstr>
      <vt:lpstr>Plan Estratégico Focalizado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Importante recordar el registro para la creación de usuarios en el aplicativo y para formación de evaluadores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Natalia Patricia Franco Ceballos</cp:lastModifiedBy>
  <cp:revision>163</cp:revision>
  <dcterms:created xsi:type="dcterms:W3CDTF">2014-06-25T16:18:26Z</dcterms:created>
  <dcterms:modified xsi:type="dcterms:W3CDTF">2015-02-16T20:34:30Z</dcterms:modified>
</cp:coreProperties>
</file>